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2" r:id="rId1"/>
  </p:sldMasterIdLst>
  <p:notesMasterIdLst>
    <p:notesMasterId r:id="rId2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7" r:id="rId22"/>
    <p:sldId id="278" r:id="rId23"/>
    <p:sldId id="279" r:id="rId24"/>
    <p:sldId id="280" r:id="rId25"/>
    <p:sldId id="281" r:id="rId26"/>
  </p:sldIdLst>
  <p:sldSz cx="9144000" cy="5143500" type="screen16x9"/>
  <p:notesSz cx="6858000" cy="9144000"/>
  <p:embeddedFontLst>
    <p:embeddedFont>
      <p:font typeface="Montserrat" panose="00000500000000000000" pitchFamily="2" charset="0"/>
      <p:regular r:id="rId28"/>
      <p:bold r:id="rId29"/>
      <p:italic r:id="rId30"/>
      <p:boldItalic r:id="rId31"/>
    </p:embeddedFont>
    <p:embeddedFont>
      <p:font typeface="Montserrat Medium" panose="00000600000000000000" pitchFamily="2" charset="0"/>
      <p:regular r:id="rId32"/>
      <p:bold r:id="rId33"/>
      <p:italic r:id="rId34"/>
      <p:boldItalic r:id="rId35"/>
    </p:embeddedFont>
    <p:embeddedFont>
      <p:font typeface="Montserrat SemiBold" panose="00000700000000000000" pitchFamily="2" charset="0"/>
      <p:regular r:id="rId36"/>
      <p:bold r:id="rId37"/>
      <p:italic r:id="rId38"/>
      <p:boldItalic r:id="rId3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737">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42" d="100"/>
          <a:sy n="142" d="100"/>
        </p:scale>
        <p:origin x="714" y="144"/>
      </p:cViewPr>
      <p:guideLst>
        <p:guide orient="horz" pos="737"/>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2.fntdata"/><Relationship Id="rId21" Type="http://schemas.openxmlformats.org/officeDocument/2006/relationships/slide" Target="slides/slide20.xml"/><Relationship Id="rId34" Type="http://schemas.openxmlformats.org/officeDocument/2006/relationships/font" Target="fonts/font7.fntdata"/><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2.fntdata"/><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37" Type="http://schemas.openxmlformats.org/officeDocument/2006/relationships/font" Target="fonts/font10.fntdata"/><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font" Target="fonts/font8.fntdata"/><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6.fntdata"/><Relationship Id="rId38" Type="http://schemas.openxmlformats.org/officeDocument/2006/relationships/font" Target="fonts/font1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13f8d3f1cc9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13f8d3f1cc9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1ad581e59e3_0_8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1ad581e59e3_0_8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1ad581e59e3_0_8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1ad581e59e3_0_8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1ad581e59e3_0_6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1ad581e59e3_0_6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Docente: Crear una planilla de contactos compartida con todos los estudiantes de sus cursos para que dejen sus datos y perfil de LinkedIn. Ayudará a que empiecen con potencien su perfil digital, armen comunidad y no pierdan el contacto con los estudiantes.</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1ad581e59e3_0_9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1ad581e59e3_0_9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1ad581e59e3_0_9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1ad581e59e3_0_9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1ad581e59e3_0_6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 name="Google Shape;244;g1ad581e59e3_0_6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1ad581e59e3_0_5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 name="Google Shape;250;g1ad581e59e3_0_5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1ad581e59e3_0_5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 name="Google Shape;256;g1ad581e59e3_0_5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g258c3ef945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 name="Google Shape;264;g258c3ef945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13fa872340e_1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13fa872340e_1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13fa872340e_1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13fa872340e_1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g1ad581e59e3_0_3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2" name="Google Shape;292;g1ad581e59e3_0_3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1ad581e59e3_0_9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1ad581e59e3_0_9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Nota: tu Docente compartirá la selfie en Discord para que la puedas compartir en redes sociales.</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13fa872340e_1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6" name="Google Shape;306;g13fa872340e_1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13fa872340e_1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13fa872340e_1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g1ad581e59e3_0_4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 name="Google Shape;316;g1ad581e59e3_0_4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13fa872340e_1_2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13fa872340e_1_2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13fa872340e_1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13fa872340e_1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13fa872340e_1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13fa872340e_1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1ad581e59e3_0_1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1ad581e59e3_0_1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b="1">
                <a:solidFill>
                  <a:srgbClr val="FF0000"/>
                </a:solidFill>
              </a:rPr>
              <a:t>Nota para los Docentes: </a:t>
            </a:r>
            <a:r>
              <a:rPr lang="es">
                <a:solidFill>
                  <a:schemeClr val="dk1"/>
                </a:solidFill>
              </a:rPr>
              <a:t>Codo a Codo entrega Diploma, no certificado. Importante a tener en cuenta durante la cursada por las consultas de los estudiantes sobre este tema. El diploma se entrega aprox. 9 meses después de finalizada la cursada. Apelar por favor a que tengan paciencia ya que son muchos egresados por cohorte y los diplomas se envían por tandas.</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1ad581e59e3_0_6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1ad581e59e3_0_6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1ad581e59e3_0_8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1ad581e59e3_0_8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1ad581e59e3_0_8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1ad581e59e3_0_8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Diapositiva con título y subtítulo" type="title">
  <p:cSld name="TITLE">
    <p:spTree>
      <p:nvGrpSpPr>
        <p:cNvPr id="1" name="Shape 9"/>
        <p:cNvGrpSpPr/>
        <p:nvPr/>
      </p:nvGrpSpPr>
      <p:grpSpPr>
        <a:xfrm>
          <a:off x="0" y="0"/>
          <a:ext cx="0" cy="0"/>
          <a:chOff x="0" y="0"/>
          <a:chExt cx="0" cy="0"/>
        </a:xfrm>
      </p:grpSpPr>
      <p:sp>
        <p:nvSpPr>
          <p:cNvPr id="10" name="Google Shape;10;p2"/>
          <p:cNvSpPr/>
          <p:nvPr/>
        </p:nvSpPr>
        <p:spPr>
          <a:xfrm>
            <a:off x="-13650" y="4328925"/>
            <a:ext cx="9171300" cy="855900"/>
          </a:xfrm>
          <a:prstGeom prst="rect">
            <a:avLst/>
          </a:prstGeom>
          <a:solidFill>
            <a:srgbClr val="F8C8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txBox="1">
            <a:spLocks noGrp="1"/>
          </p:cNvSpPr>
          <p:nvPr>
            <p:ph type="ctrTitle"/>
          </p:nvPr>
        </p:nvSpPr>
        <p:spPr>
          <a:xfrm>
            <a:off x="311700" y="1226800"/>
            <a:ext cx="8520600" cy="1570500"/>
          </a:xfrm>
          <a:prstGeom prst="rect">
            <a:avLst/>
          </a:prstGeom>
        </p:spPr>
        <p:txBody>
          <a:bodyPr spcFirstLastPara="1" wrap="square" lIns="91425" tIns="91425" rIns="91425" bIns="91425" anchor="b" anchorCtr="0">
            <a:normAutofit/>
          </a:bodyPr>
          <a:lstStyle>
            <a:lvl1pPr lvl="0" algn="ctr">
              <a:spcBef>
                <a:spcPts val="0"/>
              </a:spcBef>
              <a:spcAft>
                <a:spcPts val="0"/>
              </a:spcAft>
              <a:buClr>
                <a:srgbClr val="333333"/>
              </a:buClr>
              <a:buSzPts val="4900"/>
              <a:buFont typeface="Montserrat"/>
              <a:buNone/>
              <a:defRPr sz="4900" b="1">
                <a:solidFill>
                  <a:srgbClr val="333333"/>
                </a:solidFill>
                <a:latin typeface="Montserrat"/>
                <a:ea typeface="Montserrat"/>
                <a:cs typeface="Montserrat"/>
                <a:sym typeface="Montserrat"/>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2" name="Google Shape;12;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500"/>
              <a:buFont typeface="Montserrat Medium"/>
              <a:buNone/>
              <a:defRPr sz="2500">
                <a:latin typeface="Montserrat Medium"/>
                <a:ea typeface="Montserrat Medium"/>
                <a:cs typeface="Montserrat Medium"/>
                <a:sym typeface="Montserrat Medium"/>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pic>
        <p:nvPicPr>
          <p:cNvPr id="13" name="Google Shape;13;p2"/>
          <p:cNvPicPr preferRelativeResize="0"/>
          <p:nvPr/>
        </p:nvPicPr>
        <p:blipFill>
          <a:blip r:embed="rId2">
            <a:alphaModFix/>
          </a:blip>
          <a:stretch>
            <a:fillRect/>
          </a:stretch>
        </p:blipFill>
        <p:spPr>
          <a:xfrm>
            <a:off x="7910675" y="4073939"/>
            <a:ext cx="1365875" cy="1365875"/>
          </a:xfrm>
          <a:prstGeom prst="rect">
            <a:avLst/>
          </a:prstGeom>
          <a:noFill/>
          <a:ln>
            <a:noFill/>
          </a:ln>
        </p:spPr>
      </p:pic>
      <p:sp>
        <p:nvSpPr>
          <p:cNvPr id="14" name="Google Shape;14;p2"/>
          <p:cNvSpPr/>
          <p:nvPr/>
        </p:nvSpPr>
        <p:spPr>
          <a:xfrm>
            <a:off x="-13650" y="-45425"/>
            <a:ext cx="9171300" cy="558000"/>
          </a:xfrm>
          <a:prstGeom prst="rect">
            <a:avLst/>
          </a:prstGeom>
          <a:solidFill>
            <a:srgbClr val="F8C8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 name="Google Shape;15;p2"/>
          <p:cNvPicPr preferRelativeResize="0"/>
          <p:nvPr/>
        </p:nvPicPr>
        <p:blipFill>
          <a:blip r:embed="rId3">
            <a:alphaModFix/>
          </a:blip>
          <a:stretch>
            <a:fillRect/>
          </a:stretch>
        </p:blipFill>
        <p:spPr>
          <a:xfrm>
            <a:off x="8155184" y="33947"/>
            <a:ext cx="876879" cy="399275"/>
          </a:xfrm>
          <a:prstGeom prst="rect">
            <a:avLst/>
          </a:prstGeom>
          <a:noFill/>
          <a:ln>
            <a:noFill/>
          </a:ln>
        </p:spPr>
      </p:pic>
      <p:pic>
        <p:nvPicPr>
          <p:cNvPr id="16" name="Google Shape;16;p2"/>
          <p:cNvPicPr preferRelativeResize="0"/>
          <p:nvPr/>
        </p:nvPicPr>
        <p:blipFill>
          <a:blip r:embed="rId4">
            <a:alphaModFix/>
          </a:blip>
          <a:stretch>
            <a:fillRect/>
          </a:stretch>
        </p:blipFill>
        <p:spPr>
          <a:xfrm>
            <a:off x="0" y="4264238"/>
            <a:ext cx="1163080" cy="792599"/>
          </a:xfrm>
          <a:prstGeom prst="rect">
            <a:avLst/>
          </a:prstGeom>
          <a:noFill/>
          <a:ln>
            <a:noFill/>
          </a:ln>
        </p:spPr>
      </p:pic>
    </p:spTree>
  </p:cSld>
  <p:clrMapOvr>
    <a:masterClrMapping/>
  </p:clrMapOvr>
  <p:extLst>
    <p:ext uri="{DCECCB84-F9BA-43D5-87BE-67443E8EF086}">
      <p15:sldGuideLst xmlns:p15="http://schemas.microsoft.com/office/powerpoint/2012/main">
        <p15:guide id="1" pos="5413">
          <p15:clr>
            <a:srgbClr val="FA7B17"/>
          </p15:clr>
        </p15:guide>
        <p15:guide id="2" pos="347">
          <p15:clr>
            <a:srgbClr val="FA7B17"/>
          </p15:clr>
        </p15:guide>
        <p15:guide id="3" orient="horz" pos="2778">
          <p15:clr>
            <a:srgbClr val="FA7B17"/>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Importante o recordatorio" type="blank">
  <p:cSld name="BLANK">
    <p:spTree>
      <p:nvGrpSpPr>
        <p:cNvPr id="1" name="Shape 87"/>
        <p:cNvGrpSpPr/>
        <p:nvPr/>
      </p:nvGrpSpPr>
      <p:grpSpPr>
        <a:xfrm>
          <a:off x="0" y="0"/>
          <a:ext cx="0" cy="0"/>
          <a:chOff x="0" y="0"/>
          <a:chExt cx="0" cy="0"/>
        </a:xfrm>
      </p:grpSpPr>
      <p:sp>
        <p:nvSpPr>
          <p:cNvPr id="88" name="Google Shape;88;p12"/>
          <p:cNvSpPr/>
          <p:nvPr/>
        </p:nvSpPr>
        <p:spPr>
          <a:xfrm>
            <a:off x="-13650" y="-5775"/>
            <a:ext cx="9171300" cy="855900"/>
          </a:xfrm>
          <a:prstGeom prst="rect">
            <a:avLst/>
          </a:prstGeom>
          <a:solidFill>
            <a:srgbClr val="F8C8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9" name="Google Shape;89;p12"/>
          <p:cNvPicPr preferRelativeResize="0"/>
          <p:nvPr/>
        </p:nvPicPr>
        <p:blipFill>
          <a:blip r:embed="rId2">
            <a:alphaModFix/>
          </a:blip>
          <a:stretch>
            <a:fillRect/>
          </a:stretch>
        </p:blipFill>
        <p:spPr>
          <a:xfrm>
            <a:off x="7910675" y="-260761"/>
            <a:ext cx="1365875" cy="1365875"/>
          </a:xfrm>
          <a:prstGeom prst="rect">
            <a:avLst/>
          </a:prstGeom>
          <a:noFill/>
          <a:ln>
            <a:noFill/>
          </a:ln>
        </p:spPr>
      </p:pic>
      <p:pic>
        <p:nvPicPr>
          <p:cNvPr id="90" name="Google Shape;90;p12"/>
          <p:cNvPicPr preferRelativeResize="0"/>
          <p:nvPr/>
        </p:nvPicPr>
        <p:blipFill>
          <a:blip r:embed="rId3">
            <a:alphaModFix/>
          </a:blip>
          <a:stretch>
            <a:fillRect/>
          </a:stretch>
        </p:blipFill>
        <p:spPr>
          <a:xfrm>
            <a:off x="0" y="5738"/>
            <a:ext cx="1163080" cy="792599"/>
          </a:xfrm>
          <a:prstGeom prst="rect">
            <a:avLst/>
          </a:prstGeom>
          <a:noFill/>
          <a:ln>
            <a:noFill/>
          </a:ln>
        </p:spPr>
      </p:pic>
      <p:pic>
        <p:nvPicPr>
          <p:cNvPr id="91" name="Google Shape;91;p12"/>
          <p:cNvPicPr preferRelativeResize="0"/>
          <p:nvPr/>
        </p:nvPicPr>
        <p:blipFill>
          <a:blip r:embed="rId4">
            <a:alphaModFix/>
          </a:blip>
          <a:stretch>
            <a:fillRect/>
          </a:stretch>
        </p:blipFill>
        <p:spPr>
          <a:xfrm>
            <a:off x="4026135" y="164938"/>
            <a:ext cx="1091725" cy="497100"/>
          </a:xfrm>
          <a:prstGeom prst="rect">
            <a:avLst/>
          </a:prstGeom>
          <a:noFill/>
          <a:ln>
            <a:noFill/>
          </a:ln>
        </p:spPr>
      </p:pic>
      <p:sp>
        <p:nvSpPr>
          <p:cNvPr id="92" name="Google Shape;92;p12"/>
          <p:cNvSpPr txBox="1">
            <a:spLocks noGrp="1"/>
          </p:cNvSpPr>
          <p:nvPr>
            <p:ph type="title"/>
          </p:nvPr>
        </p:nvSpPr>
        <p:spPr>
          <a:xfrm>
            <a:off x="490250" y="1135950"/>
            <a:ext cx="8097300" cy="3623700"/>
          </a:xfrm>
          <a:prstGeom prst="rect">
            <a:avLst/>
          </a:prstGeom>
        </p:spPr>
        <p:txBody>
          <a:bodyPr spcFirstLastPara="1" wrap="square" lIns="91425" tIns="91425" rIns="91425" bIns="91425" anchor="ctr" anchorCtr="0">
            <a:normAutofit/>
          </a:bodyPr>
          <a:lstStyle>
            <a:lvl1pPr lvl="0" rtl="0">
              <a:spcBef>
                <a:spcPts val="0"/>
              </a:spcBef>
              <a:spcAft>
                <a:spcPts val="0"/>
              </a:spcAft>
              <a:buClr>
                <a:srgbClr val="333333"/>
              </a:buClr>
              <a:buSzPts val="3700"/>
              <a:buFont typeface="Montserrat"/>
              <a:buNone/>
              <a:defRPr sz="3700" b="1">
                <a:solidFill>
                  <a:srgbClr val="333333"/>
                </a:solidFill>
                <a:latin typeface="Montserrat"/>
                <a:ea typeface="Montserrat"/>
                <a:cs typeface="Montserrat"/>
                <a:sym typeface="Montserrat"/>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lase 0">
  <p:cSld name="BLANK_1">
    <p:spTree>
      <p:nvGrpSpPr>
        <p:cNvPr id="1" name="Shape 93"/>
        <p:cNvGrpSpPr/>
        <p:nvPr/>
      </p:nvGrpSpPr>
      <p:grpSpPr>
        <a:xfrm>
          <a:off x="0" y="0"/>
          <a:ext cx="0" cy="0"/>
          <a:chOff x="0" y="0"/>
          <a:chExt cx="0" cy="0"/>
        </a:xfrm>
      </p:grpSpPr>
      <p:sp>
        <p:nvSpPr>
          <p:cNvPr id="94" name="Google Shape;94;p13"/>
          <p:cNvSpPr/>
          <p:nvPr/>
        </p:nvSpPr>
        <p:spPr>
          <a:xfrm>
            <a:off x="212425" y="1172325"/>
            <a:ext cx="8636100" cy="436800"/>
          </a:xfrm>
          <a:prstGeom prst="chevron">
            <a:avLst>
              <a:gd name="adj" fmla="val 50000"/>
            </a:avLst>
          </a:prstGeom>
          <a:solidFill>
            <a:srgbClr val="7685E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D9D9D9"/>
              </a:solidFill>
              <a:latin typeface="Arial"/>
              <a:ea typeface="Arial"/>
              <a:cs typeface="Arial"/>
              <a:sym typeface="Arial"/>
            </a:endParaRPr>
          </a:p>
        </p:txBody>
      </p:sp>
      <p:sp>
        <p:nvSpPr>
          <p:cNvPr id="95" name="Google Shape;95;p13"/>
          <p:cNvSpPr/>
          <p:nvPr/>
        </p:nvSpPr>
        <p:spPr>
          <a:xfrm>
            <a:off x="3907500" y="792225"/>
            <a:ext cx="1176600" cy="1164600"/>
          </a:xfrm>
          <a:prstGeom prst="ellipse">
            <a:avLst/>
          </a:prstGeom>
          <a:solidFill>
            <a:srgbClr val="F1C23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 name="Google Shape;96;p13"/>
          <p:cNvSpPr/>
          <p:nvPr/>
        </p:nvSpPr>
        <p:spPr>
          <a:xfrm>
            <a:off x="6745000" y="808425"/>
            <a:ext cx="1176600" cy="1164600"/>
          </a:xfrm>
          <a:prstGeom prst="ellipse">
            <a:avLst/>
          </a:prstGeom>
          <a:solidFill>
            <a:srgbClr val="F9F9F9"/>
          </a:solidFill>
          <a:ln w="19050" cap="flat" cmpd="sng">
            <a:solidFill>
              <a:srgbClr val="F1C23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 name="Google Shape;97;p13"/>
          <p:cNvSpPr txBox="1"/>
          <p:nvPr/>
        </p:nvSpPr>
        <p:spPr>
          <a:xfrm>
            <a:off x="3331525" y="2150250"/>
            <a:ext cx="2397900" cy="2121600"/>
          </a:xfrm>
          <a:prstGeom prst="rect">
            <a:avLst/>
          </a:prstGeom>
          <a:solidFill>
            <a:srgbClr val="F1C232"/>
          </a:solid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0"/>
              </a:spcAft>
              <a:buClr>
                <a:srgbClr val="000000"/>
              </a:buClr>
              <a:buSzPts val="1200"/>
              <a:buFont typeface="Arial"/>
              <a:buNone/>
            </a:pPr>
            <a:endParaRPr sz="1200" b="1" i="0" u="none" strike="noStrike" cap="none">
              <a:solidFill>
                <a:srgbClr val="000000"/>
              </a:solidFill>
              <a:latin typeface="Arial"/>
              <a:ea typeface="Arial"/>
              <a:cs typeface="Arial"/>
              <a:sym typeface="Arial"/>
            </a:endParaRPr>
          </a:p>
        </p:txBody>
      </p:sp>
      <p:sp>
        <p:nvSpPr>
          <p:cNvPr id="98" name="Google Shape;98;p13"/>
          <p:cNvSpPr txBox="1"/>
          <p:nvPr/>
        </p:nvSpPr>
        <p:spPr>
          <a:xfrm>
            <a:off x="6134350" y="2150250"/>
            <a:ext cx="2397900" cy="2121600"/>
          </a:xfrm>
          <a:prstGeom prst="rect">
            <a:avLst/>
          </a:prstGeom>
          <a:solidFill>
            <a:srgbClr val="D9D9D9"/>
          </a:solid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0"/>
              </a:spcAft>
              <a:buClr>
                <a:srgbClr val="000000"/>
              </a:buClr>
              <a:buSzPts val="1200"/>
              <a:buFont typeface="Arial"/>
              <a:buNone/>
            </a:pPr>
            <a:endParaRPr sz="1200" b="1" i="0" u="none" strike="noStrike" cap="none">
              <a:solidFill>
                <a:srgbClr val="000000"/>
              </a:solidFill>
              <a:latin typeface="Arial"/>
              <a:ea typeface="Arial"/>
              <a:cs typeface="Arial"/>
              <a:sym typeface="Arial"/>
            </a:endParaRPr>
          </a:p>
        </p:txBody>
      </p:sp>
      <p:sp>
        <p:nvSpPr>
          <p:cNvPr id="99" name="Google Shape;99;p13"/>
          <p:cNvSpPr txBox="1">
            <a:spLocks noGrp="1"/>
          </p:cNvSpPr>
          <p:nvPr>
            <p:ph type="title"/>
          </p:nvPr>
        </p:nvSpPr>
        <p:spPr>
          <a:xfrm>
            <a:off x="3331525" y="2159925"/>
            <a:ext cx="2397900" cy="2121600"/>
          </a:xfrm>
          <a:prstGeom prst="rect">
            <a:avLst/>
          </a:prstGeom>
        </p:spPr>
        <p:txBody>
          <a:bodyPr spcFirstLastPara="1" wrap="square" lIns="91425" tIns="91425" rIns="91425" bIns="91425" anchor="t" anchorCtr="0">
            <a:normAutofit/>
          </a:bodyPr>
          <a:lstStyle>
            <a:lvl1pPr lvl="0" rtl="0">
              <a:spcBef>
                <a:spcPts val="0"/>
              </a:spcBef>
              <a:spcAft>
                <a:spcPts val="0"/>
              </a:spcAft>
              <a:buSzPts val="1000"/>
              <a:buFont typeface="Montserrat"/>
              <a:buNone/>
              <a:defRPr sz="1000">
                <a:latin typeface="Montserrat"/>
                <a:ea typeface="Montserrat"/>
                <a:cs typeface="Montserrat"/>
                <a:sym typeface="Montserrat"/>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00" name="Google Shape;100;p13"/>
          <p:cNvSpPr txBox="1">
            <a:spLocks noGrp="1"/>
          </p:cNvSpPr>
          <p:nvPr>
            <p:ph type="title" idx="2"/>
          </p:nvPr>
        </p:nvSpPr>
        <p:spPr>
          <a:xfrm>
            <a:off x="6134350" y="2196275"/>
            <a:ext cx="2397900" cy="2075700"/>
          </a:xfrm>
          <a:prstGeom prst="rect">
            <a:avLst/>
          </a:prstGeom>
        </p:spPr>
        <p:txBody>
          <a:bodyPr spcFirstLastPara="1" wrap="square" lIns="91425" tIns="91425" rIns="91425" bIns="91425" anchor="t" anchorCtr="0">
            <a:normAutofit/>
          </a:bodyPr>
          <a:lstStyle>
            <a:lvl1pPr lvl="0" rtl="0">
              <a:spcBef>
                <a:spcPts val="0"/>
              </a:spcBef>
              <a:spcAft>
                <a:spcPts val="0"/>
              </a:spcAft>
              <a:buSzPts val="1000"/>
              <a:buFont typeface="Montserrat"/>
              <a:buNone/>
              <a:defRPr sz="1000">
                <a:latin typeface="Montserrat"/>
                <a:ea typeface="Montserrat"/>
                <a:cs typeface="Montserrat"/>
                <a:sym typeface="Montserrat"/>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01" name="Google Shape;101;p13"/>
          <p:cNvSpPr txBox="1">
            <a:spLocks noGrp="1"/>
          </p:cNvSpPr>
          <p:nvPr>
            <p:ph type="title" idx="3"/>
          </p:nvPr>
        </p:nvSpPr>
        <p:spPr>
          <a:xfrm>
            <a:off x="4039950" y="1164225"/>
            <a:ext cx="911700" cy="3006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1400"/>
              <a:buFont typeface="Montserrat"/>
              <a:buNone/>
              <a:defRPr sz="1400" b="1">
                <a:latin typeface="Montserrat"/>
                <a:ea typeface="Montserrat"/>
                <a:cs typeface="Montserrat"/>
                <a:sym typeface="Montserrat"/>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02" name="Google Shape;102;p13"/>
          <p:cNvSpPr txBox="1">
            <a:spLocks noGrp="1"/>
          </p:cNvSpPr>
          <p:nvPr>
            <p:ph type="title" idx="4"/>
          </p:nvPr>
        </p:nvSpPr>
        <p:spPr>
          <a:xfrm>
            <a:off x="6877450" y="1164225"/>
            <a:ext cx="911700" cy="300600"/>
          </a:xfrm>
          <a:prstGeom prst="rect">
            <a:avLst/>
          </a:prstGeom>
        </p:spPr>
        <p:txBody>
          <a:bodyPr spcFirstLastPara="1" wrap="square" lIns="91425" tIns="91425" rIns="91425" bIns="91425" anchor="t" anchorCtr="0">
            <a:normAutofit/>
          </a:bodyPr>
          <a:lstStyle>
            <a:lvl1pPr lvl="0" algn="ctr" rtl="0">
              <a:spcBef>
                <a:spcPts val="0"/>
              </a:spcBef>
              <a:spcAft>
                <a:spcPts val="0"/>
              </a:spcAft>
              <a:buClr>
                <a:srgbClr val="333333"/>
              </a:buClr>
              <a:buSzPts val="1400"/>
              <a:buFont typeface="Montserrat"/>
              <a:buNone/>
              <a:defRPr sz="1400" b="1">
                <a:solidFill>
                  <a:srgbClr val="333333"/>
                </a:solidFill>
                <a:latin typeface="Montserrat"/>
                <a:ea typeface="Montserrat"/>
                <a:cs typeface="Montserrat"/>
                <a:sym typeface="Montserrat"/>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03" name="Google Shape;103;p13"/>
          <p:cNvSpPr/>
          <p:nvPr/>
        </p:nvSpPr>
        <p:spPr>
          <a:xfrm>
            <a:off x="-13650" y="-45425"/>
            <a:ext cx="9171300" cy="558000"/>
          </a:xfrm>
          <a:prstGeom prst="rect">
            <a:avLst/>
          </a:prstGeom>
          <a:solidFill>
            <a:srgbClr val="F8C8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4" name="Google Shape;104;p13"/>
          <p:cNvPicPr preferRelativeResize="0"/>
          <p:nvPr/>
        </p:nvPicPr>
        <p:blipFill>
          <a:blip r:embed="rId2">
            <a:alphaModFix/>
          </a:blip>
          <a:stretch>
            <a:fillRect/>
          </a:stretch>
        </p:blipFill>
        <p:spPr>
          <a:xfrm>
            <a:off x="8155184" y="33947"/>
            <a:ext cx="876879" cy="399275"/>
          </a:xfrm>
          <a:prstGeom prst="rect">
            <a:avLst/>
          </a:prstGeom>
          <a:noFill/>
          <a:ln>
            <a:noFill/>
          </a:ln>
        </p:spPr>
      </p:pic>
      <p:pic>
        <p:nvPicPr>
          <p:cNvPr id="105" name="Google Shape;105;p13"/>
          <p:cNvPicPr preferRelativeResize="0"/>
          <p:nvPr/>
        </p:nvPicPr>
        <p:blipFill>
          <a:blip r:embed="rId3">
            <a:alphaModFix/>
          </a:blip>
          <a:stretch>
            <a:fillRect/>
          </a:stretch>
        </p:blipFill>
        <p:spPr>
          <a:xfrm>
            <a:off x="8078975" y="4699100"/>
            <a:ext cx="558475" cy="300725"/>
          </a:xfrm>
          <a:prstGeom prst="rect">
            <a:avLst/>
          </a:prstGeom>
          <a:noFill/>
          <a:ln>
            <a:noFill/>
          </a:ln>
        </p:spPr>
      </p:pic>
      <p:pic>
        <p:nvPicPr>
          <p:cNvPr id="106" name="Google Shape;106;p13"/>
          <p:cNvPicPr preferRelativeResize="0"/>
          <p:nvPr/>
        </p:nvPicPr>
        <p:blipFill rotWithShape="1">
          <a:blip r:embed="rId4">
            <a:alphaModFix/>
          </a:blip>
          <a:srcRect t="30756" b="28576"/>
          <a:stretch/>
        </p:blipFill>
        <p:spPr>
          <a:xfrm>
            <a:off x="432025" y="4610038"/>
            <a:ext cx="1665398" cy="478850"/>
          </a:xfrm>
          <a:prstGeom prst="rect">
            <a:avLst/>
          </a:prstGeom>
          <a:noFill/>
          <a:ln>
            <a:noFill/>
          </a:ln>
        </p:spPr>
      </p:pic>
    </p:spTree>
  </p:cSld>
  <p:clrMapOvr>
    <a:masterClrMapping/>
  </p:clrMapOvr>
  <p:extLst>
    <p:ext uri="{DCECCB84-F9BA-43D5-87BE-67443E8EF086}">
      <p15:sldGuideLst xmlns:p15="http://schemas.microsoft.com/office/powerpoint/2012/main">
        <p15:guide id="1" pos="2832">
          <p15:clr>
            <a:srgbClr val="FA7B17"/>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lase 2 - 37">
  <p:cSld name="BLANK_1_1">
    <p:spTree>
      <p:nvGrpSpPr>
        <p:cNvPr id="1" name="Shape 107"/>
        <p:cNvGrpSpPr/>
        <p:nvPr/>
      </p:nvGrpSpPr>
      <p:grpSpPr>
        <a:xfrm>
          <a:off x="0" y="0"/>
          <a:ext cx="0" cy="0"/>
          <a:chOff x="0" y="0"/>
          <a:chExt cx="0" cy="0"/>
        </a:xfrm>
      </p:grpSpPr>
      <p:sp>
        <p:nvSpPr>
          <p:cNvPr id="108" name="Google Shape;108;p14"/>
          <p:cNvSpPr/>
          <p:nvPr/>
        </p:nvSpPr>
        <p:spPr>
          <a:xfrm>
            <a:off x="212425" y="1172325"/>
            <a:ext cx="8636100" cy="436800"/>
          </a:xfrm>
          <a:prstGeom prst="chevron">
            <a:avLst>
              <a:gd name="adj" fmla="val 50000"/>
            </a:avLst>
          </a:prstGeom>
          <a:solidFill>
            <a:srgbClr val="7685E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D9D9D9"/>
              </a:solidFill>
              <a:latin typeface="Arial"/>
              <a:ea typeface="Arial"/>
              <a:cs typeface="Arial"/>
              <a:sym typeface="Arial"/>
            </a:endParaRPr>
          </a:p>
        </p:txBody>
      </p:sp>
      <p:sp>
        <p:nvSpPr>
          <p:cNvPr id="109" name="Google Shape;109;p14"/>
          <p:cNvSpPr/>
          <p:nvPr/>
        </p:nvSpPr>
        <p:spPr>
          <a:xfrm>
            <a:off x="3907500" y="792225"/>
            <a:ext cx="1176600" cy="1164600"/>
          </a:xfrm>
          <a:prstGeom prst="ellipse">
            <a:avLst/>
          </a:prstGeom>
          <a:solidFill>
            <a:srgbClr val="F1C23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 name="Google Shape;110;p14"/>
          <p:cNvSpPr/>
          <p:nvPr/>
        </p:nvSpPr>
        <p:spPr>
          <a:xfrm>
            <a:off x="1139350" y="792225"/>
            <a:ext cx="1176600" cy="1164600"/>
          </a:xfrm>
          <a:prstGeom prst="ellipse">
            <a:avLst/>
          </a:prstGeom>
          <a:solidFill>
            <a:srgbClr val="F9F9F9"/>
          </a:solidFill>
          <a:ln w="19050" cap="flat" cmpd="sng">
            <a:solidFill>
              <a:srgbClr val="F1C23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 name="Google Shape;111;p14"/>
          <p:cNvSpPr/>
          <p:nvPr/>
        </p:nvSpPr>
        <p:spPr>
          <a:xfrm>
            <a:off x="6745000" y="808425"/>
            <a:ext cx="1176600" cy="1164600"/>
          </a:xfrm>
          <a:prstGeom prst="ellipse">
            <a:avLst/>
          </a:prstGeom>
          <a:solidFill>
            <a:srgbClr val="F9F9F9"/>
          </a:solidFill>
          <a:ln w="19050" cap="flat" cmpd="sng">
            <a:solidFill>
              <a:srgbClr val="F1C23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 name="Google Shape;112;p14"/>
          <p:cNvSpPr txBox="1"/>
          <p:nvPr/>
        </p:nvSpPr>
        <p:spPr>
          <a:xfrm>
            <a:off x="528700" y="2150250"/>
            <a:ext cx="2397900" cy="2131200"/>
          </a:xfrm>
          <a:prstGeom prst="rect">
            <a:avLst/>
          </a:prstGeom>
          <a:solidFill>
            <a:srgbClr val="D9D9D9"/>
          </a:solid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0"/>
              </a:spcAft>
              <a:buClr>
                <a:srgbClr val="000000"/>
              </a:buClr>
              <a:buSzPts val="1200"/>
              <a:buFont typeface="Arial"/>
              <a:buNone/>
            </a:pPr>
            <a:endParaRPr sz="1200" b="1" i="0" u="none" strike="noStrike" cap="none">
              <a:solidFill>
                <a:srgbClr val="000000"/>
              </a:solidFill>
              <a:latin typeface="Arial"/>
              <a:ea typeface="Arial"/>
              <a:cs typeface="Arial"/>
              <a:sym typeface="Arial"/>
            </a:endParaRPr>
          </a:p>
        </p:txBody>
      </p:sp>
      <p:sp>
        <p:nvSpPr>
          <p:cNvPr id="113" name="Google Shape;113;p14"/>
          <p:cNvSpPr txBox="1"/>
          <p:nvPr/>
        </p:nvSpPr>
        <p:spPr>
          <a:xfrm>
            <a:off x="6134350" y="2150250"/>
            <a:ext cx="2397900" cy="2121600"/>
          </a:xfrm>
          <a:prstGeom prst="rect">
            <a:avLst/>
          </a:prstGeom>
          <a:solidFill>
            <a:srgbClr val="D9D9D9"/>
          </a:solid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0"/>
              </a:spcAft>
              <a:buClr>
                <a:srgbClr val="000000"/>
              </a:buClr>
              <a:buSzPts val="1200"/>
              <a:buFont typeface="Arial"/>
              <a:buNone/>
            </a:pPr>
            <a:endParaRPr sz="1200" b="1" i="0" u="none" strike="noStrike" cap="none">
              <a:solidFill>
                <a:srgbClr val="000000"/>
              </a:solidFill>
              <a:latin typeface="Arial"/>
              <a:ea typeface="Arial"/>
              <a:cs typeface="Arial"/>
              <a:sym typeface="Arial"/>
            </a:endParaRPr>
          </a:p>
        </p:txBody>
      </p:sp>
      <p:sp>
        <p:nvSpPr>
          <p:cNvPr id="114" name="Google Shape;114;p14"/>
          <p:cNvSpPr txBox="1">
            <a:spLocks noGrp="1"/>
          </p:cNvSpPr>
          <p:nvPr>
            <p:ph type="title"/>
          </p:nvPr>
        </p:nvSpPr>
        <p:spPr>
          <a:xfrm>
            <a:off x="1271800" y="1159375"/>
            <a:ext cx="911700" cy="300600"/>
          </a:xfrm>
          <a:prstGeom prst="rect">
            <a:avLst/>
          </a:prstGeom>
        </p:spPr>
        <p:txBody>
          <a:bodyPr spcFirstLastPara="1" wrap="square" lIns="91425" tIns="91425" rIns="91425" bIns="91425" anchor="t" anchorCtr="0">
            <a:normAutofit/>
          </a:bodyPr>
          <a:lstStyle>
            <a:lvl1pPr lvl="0" algn="ctr" rtl="0">
              <a:spcBef>
                <a:spcPts val="0"/>
              </a:spcBef>
              <a:spcAft>
                <a:spcPts val="0"/>
              </a:spcAft>
              <a:buClr>
                <a:srgbClr val="333333"/>
              </a:buClr>
              <a:buSzPts val="1400"/>
              <a:buFont typeface="Montserrat"/>
              <a:buNone/>
              <a:defRPr sz="1400" b="1">
                <a:solidFill>
                  <a:srgbClr val="333333"/>
                </a:solidFill>
                <a:latin typeface="Montserrat"/>
                <a:ea typeface="Montserrat"/>
                <a:cs typeface="Montserrat"/>
                <a:sym typeface="Montserrat"/>
              </a:defRPr>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115" name="Google Shape;115;p14"/>
          <p:cNvSpPr txBox="1">
            <a:spLocks noGrp="1"/>
          </p:cNvSpPr>
          <p:nvPr>
            <p:ph type="title" idx="2"/>
          </p:nvPr>
        </p:nvSpPr>
        <p:spPr>
          <a:xfrm>
            <a:off x="3938175" y="1159375"/>
            <a:ext cx="1091700" cy="3006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1400"/>
              <a:buFont typeface="Montserrat"/>
              <a:buNone/>
              <a:defRPr sz="1400" b="1">
                <a:latin typeface="Montserrat"/>
                <a:ea typeface="Montserrat"/>
                <a:cs typeface="Montserrat"/>
                <a:sym typeface="Montserrat"/>
              </a:defRPr>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116" name="Google Shape;116;p14"/>
          <p:cNvSpPr txBox="1">
            <a:spLocks noGrp="1"/>
          </p:cNvSpPr>
          <p:nvPr>
            <p:ph type="title" idx="3"/>
          </p:nvPr>
        </p:nvSpPr>
        <p:spPr>
          <a:xfrm>
            <a:off x="6877450" y="1159388"/>
            <a:ext cx="911700" cy="300600"/>
          </a:xfrm>
          <a:prstGeom prst="rect">
            <a:avLst/>
          </a:prstGeom>
        </p:spPr>
        <p:txBody>
          <a:bodyPr spcFirstLastPara="1" wrap="square" lIns="91425" tIns="91425" rIns="91425" bIns="91425" anchor="t" anchorCtr="0">
            <a:normAutofit/>
          </a:bodyPr>
          <a:lstStyle>
            <a:lvl1pPr lvl="0" algn="ctr" rtl="0">
              <a:spcBef>
                <a:spcPts val="0"/>
              </a:spcBef>
              <a:spcAft>
                <a:spcPts val="0"/>
              </a:spcAft>
              <a:buClr>
                <a:srgbClr val="333333"/>
              </a:buClr>
              <a:buSzPts val="1400"/>
              <a:buFont typeface="Montserrat"/>
              <a:buNone/>
              <a:defRPr sz="1400" b="1">
                <a:solidFill>
                  <a:srgbClr val="333333"/>
                </a:solidFill>
                <a:latin typeface="Montserrat"/>
                <a:ea typeface="Montserrat"/>
                <a:cs typeface="Montserrat"/>
                <a:sym typeface="Montserrat"/>
              </a:defRPr>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117" name="Google Shape;117;p14"/>
          <p:cNvSpPr txBox="1">
            <a:spLocks noGrp="1"/>
          </p:cNvSpPr>
          <p:nvPr>
            <p:ph type="title" idx="4"/>
          </p:nvPr>
        </p:nvSpPr>
        <p:spPr>
          <a:xfrm>
            <a:off x="532575" y="2150850"/>
            <a:ext cx="2397900" cy="2112000"/>
          </a:xfrm>
          <a:prstGeom prst="rect">
            <a:avLst/>
          </a:prstGeom>
        </p:spPr>
        <p:txBody>
          <a:bodyPr spcFirstLastPara="1" wrap="square" lIns="91425" tIns="91425" rIns="91425" bIns="91425" anchor="t" anchorCtr="0">
            <a:normAutofit/>
          </a:bodyPr>
          <a:lstStyle>
            <a:lvl1pPr lvl="0" rtl="0">
              <a:spcBef>
                <a:spcPts val="0"/>
              </a:spcBef>
              <a:spcAft>
                <a:spcPts val="0"/>
              </a:spcAft>
              <a:buSzPts val="1000"/>
              <a:buFont typeface="Montserrat"/>
              <a:buNone/>
              <a:defRPr sz="1000">
                <a:latin typeface="Montserrat"/>
                <a:ea typeface="Montserrat"/>
                <a:cs typeface="Montserrat"/>
                <a:sym typeface="Montserrat"/>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18" name="Google Shape;118;p14"/>
          <p:cNvSpPr txBox="1">
            <a:spLocks noGrp="1"/>
          </p:cNvSpPr>
          <p:nvPr>
            <p:ph type="title" idx="5"/>
          </p:nvPr>
        </p:nvSpPr>
        <p:spPr>
          <a:xfrm>
            <a:off x="6130475" y="2159925"/>
            <a:ext cx="2397900" cy="2112000"/>
          </a:xfrm>
          <a:prstGeom prst="rect">
            <a:avLst/>
          </a:prstGeom>
        </p:spPr>
        <p:txBody>
          <a:bodyPr spcFirstLastPara="1" wrap="square" lIns="91425" tIns="91425" rIns="91425" bIns="91425" anchor="t" anchorCtr="0">
            <a:normAutofit/>
          </a:bodyPr>
          <a:lstStyle>
            <a:lvl1pPr lvl="0" rtl="0">
              <a:spcBef>
                <a:spcPts val="0"/>
              </a:spcBef>
              <a:spcAft>
                <a:spcPts val="0"/>
              </a:spcAft>
              <a:buSzPts val="1000"/>
              <a:buFont typeface="Montserrat"/>
              <a:buNone/>
              <a:defRPr sz="1000">
                <a:latin typeface="Montserrat"/>
                <a:ea typeface="Montserrat"/>
                <a:cs typeface="Montserrat"/>
                <a:sym typeface="Montserrat"/>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19" name="Google Shape;119;p14"/>
          <p:cNvSpPr/>
          <p:nvPr/>
        </p:nvSpPr>
        <p:spPr>
          <a:xfrm>
            <a:off x="-13650" y="-45425"/>
            <a:ext cx="9171300" cy="558000"/>
          </a:xfrm>
          <a:prstGeom prst="rect">
            <a:avLst/>
          </a:prstGeom>
          <a:solidFill>
            <a:srgbClr val="F8C8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20" name="Google Shape;120;p14"/>
          <p:cNvPicPr preferRelativeResize="0"/>
          <p:nvPr/>
        </p:nvPicPr>
        <p:blipFill>
          <a:blip r:embed="rId2">
            <a:alphaModFix/>
          </a:blip>
          <a:stretch>
            <a:fillRect/>
          </a:stretch>
        </p:blipFill>
        <p:spPr>
          <a:xfrm>
            <a:off x="8155184" y="33947"/>
            <a:ext cx="876879" cy="399275"/>
          </a:xfrm>
          <a:prstGeom prst="rect">
            <a:avLst/>
          </a:prstGeom>
          <a:noFill/>
          <a:ln>
            <a:noFill/>
          </a:ln>
        </p:spPr>
      </p:pic>
      <p:pic>
        <p:nvPicPr>
          <p:cNvPr id="121" name="Google Shape;121;p14"/>
          <p:cNvPicPr preferRelativeResize="0"/>
          <p:nvPr/>
        </p:nvPicPr>
        <p:blipFill>
          <a:blip r:embed="rId3">
            <a:alphaModFix/>
          </a:blip>
          <a:stretch>
            <a:fillRect/>
          </a:stretch>
        </p:blipFill>
        <p:spPr>
          <a:xfrm>
            <a:off x="8078975" y="4699100"/>
            <a:ext cx="558475" cy="300725"/>
          </a:xfrm>
          <a:prstGeom prst="rect">
            <a:avLst/>
          </a:prstGeom>
          <a:noFill/>
          <a:ln>
            <a:noFill/>
          </a:ln>
        </p:spPr>
      </p:pic>
      <p:sp>
        <p:nvSpPr>
          <p:cNvPr id="122" name="Google Shape;122;p14"/>
          <p:cNvSpPr txBox="1"/>
          <p:nvPr/>
        </p:nvSpPr>
        <p:spPr>
          <a:xfrm>
            <a:off x="3331525" y="2150250"/>
            <a:ext cx="2397900" cy="2121600"/>
          </a:xfrm>
          <a:prstGeom prst="rect">
            <a:avLst/>
          </a:prstGeom>
          <a:solidFill>
            <a:srgbClr val="F1C232"/>
          </a:solid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0"/>
              </a:spcAft>
              <a:buClr>
                <a:srgbClr val="000000"/>
              </a:buClr>
              <a:buSzPts val="1200"/>
              <a:buFont typeface="Arial"/>
              <a:buNone/>
            </a:pPr>
            <a:endParaRPr sz="1200" b="1" i="0" u="none" strike="noStrike" cap="none">
              <a:solidFill>
                <a:srgbClr val="000000"/>
              </a:solidFill>
              <a:latin typeface="Arial"/>
              <a:ea typeface="Arial"/>
              <a:cs typeface="Arial"/>
              <a:sym typeface="Arial"/>
            </a:endParaRPr>
          </a:p>
        </p:txBody>
      </p:sp>
      <p:sp>
        <p:nvSpPr>
          <p:cNvPr id="123" name="Google Shape;123;p14"/>
          <p:cNvSpPr txBox="1">
            <a:spLocks noGrp="1"/>
          </p:cNvSpPr>
          <p:nvPr>
            <p:ph type="title" idx="6"/>
          </p:nvPr>
        </p:nvSpPr>
        <p:spPr>
          <a:xfrm>
            <a:off x="3331525" y="2159925"/>
            <a:ext cx="2397900" cy="2121600"/>
          </a:xfrm>
          <a:prstGeom prst="rect">
            <a:avLst/>
          </a:prstGeom>
        </p:spPr>
        <p:txBody>
          <a:bodyPr spcFirstLastPara="1" wrap="square" lIns="91425" tIns="91425" rIns="91425" bIns="91425" anchor="t" anchorCtr="0">
            <a:normAutofit/>
          </a:bodyPr>
          <a:lstStyle>
            <a:lvl1pPr lvl="0" rtl="0">
              <a:spcBef>
                <a:spcPts val="0"/>
              </a:spcBef>
              <a:spcAft>
                <a:spcPts val="0"/>
              </a:spcAft>
              <a:buSzPts val="1000"/>
              <a:buFont typeface="Montserrat"/>
              <a:buNone/>
              <a:defRPr sz="1000">
                <a:latin typeface="Montserrat"/>
                <a:ea typeface="Montserrat"/>
                <a:cs typeface="Montserrat"/>
                <a:sym typeface="Montserrat"/>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pic>
        <p:nvPicPr>
          <p:cNvPr id="124" name="Google Shape;124;p14"/>
          <p:cNvPicPr preferRelativeResize="0"/>
          <p:nvPr/>
        </p:nvPicPr>
        <p:blipFill rotWithShape="1">
          <a:blip r:embed="rId4">
            <a:alphaModFix/>
          </a:blip>
          <a:srcRect t="30756" b="28576"/>
          <a:stretch/>
        </p:blipFill>
        <p:spPr>
          <a:xfrm>
            <a:off x="432025" y="4610038"/>
            <a:ext cx="1665398" cy="478850"/>
          </a:xfrm>
          <a:prstGeom prst="rect">
            <a:avLst/>
          </a:prstGeom>
          <a:noFill/>
          <a:ln>
            <a:noFill/>
          </a:ln>
        </p:spPr>
      </p:pic>
    </p:spTree>
  </p:cSld>
  <p:clrMapOvr>
    <a:masterClrMapping/>
  </p:clrMapOvr>
  <p:extLst>
    <p:ext uri="{DCECCB84-F9BA-43D5-87BE-67443E8EF086}">
      <p15:sldGuideLst xmlns:p15="http://schemas.microsoft.com/office/powerpoint/2012/main">
        <p15:guide id="1" pos="2832">
          <p15:clr>
            <a:srgbClr val="FA7B17"/>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Última clase">
  <p:cSld name="BLANK_1_1_1">
    <p:spTree>
      <p:nvGrpSpPr>
        <p:cNvPr id="1" name="Shape 125"/>
        <p:cNvGrpSpPr/>
        <p:nvPr/>
      </p:nvGrpSpPr>
      <p:grpSpPr>
        <a:xfrm>
          <a:off x="0" y="0"/>
          <a:ext cx="0" cy="0"/>
          <a:chOff x="0" y="0"/>
          <a:chExt cx="0" cy="0"/>
        </a:xfrm>
      </p:grpSpPr>
      <p:sp>
        <p:nvSpPr>
          <p:cNvPr id="126" name="Google Shape;126;p15"/>
          <p:cNvSpPr/>
          <p:nvPr/>
        </p:nvSpPr>
        <p:spPr>
          <a:xfrm>
            <a:off x="212425" y="1172325"/>
            <a:ext cx="4818000" cy="436800"/>
          </a:xfrm>
          <a:prstGeom prst="chevron">
            <a:avLst>
              <a:gd name="adj" fmla="val 45084"/>
            </a:avLst>
          </a:prstGeom>
          <a:solidFill>
            <a:srgbClr val="7685E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D9D9D9"/>
              </a:solidFill>
              <a:latin typeface="Arial"/>
              <a:ea typeface="Arial"/>
              <a:cs typeface="Arial"/>
              <a:sym typeface="Arial"/>
            </a:endParaRPr>
          </a:p>
        </p:txBody>
      </p:sp>
      <p:sp>
        <p:nvSpPr>
          <p:cNvPr id="127" name="Google Shape;127;p15"/>
          <p:cNvSpPr/>
          <p:nvPr/>
        </p:nvSpPr>
        <p:spPr>
          <a:xfrm>
            <a:off x="3907500" y="792225"/>
            <a:ext cx="1176600" cy="1164600"/>
          </a:xfrm>
          <a:prstGeom prst="ellipse">
            <a:avLst/>
          </a:prstGeom>
          <a:solidFill>
            <a:srgbClr val="F1C23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 name="Google Shape;128;p15"/>
          <p:cNvSpPr/>
          <p:nvPr/>
        </p:nvSpPr>
        <p:spPr>
          <a:xfrm>
            <a:off x="1139350" y="792225"/>
            <a:ext cx="1176600" cy="1164600"/>
          </a:xfrm>
          <a:prstGeom prst="ellipse">
            <a:avLst/>
          </a:prstGeom>
          <a:solidFill>
            <a:srgbClr val="F9F9F9"/>
          </a:solidFill>
          <a:ln w="19050" cap="flat" cmpd="sng">
            <a:solidFill>
              <a:srgbClr val="F1C23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 name="Google Shape;129;p15"/>
          <p:cNvSpPr txBox="1"/>
          <p:nvPr/>
        </p:nvSpPr>
        <p:spPr>
          <a:xfrm>
            <a:off x="528700" y="2150250"/>
            <a:ext cx="2397900" cy="2131200"/>
          </a:xfrm>
          <a:prstGeom prst="rect">
            <a:avLst/>
          </a:prstGeom>
          <a:solidFill>
            <a:srgbClr val="D9D9D9"/>
          </a:solid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0"/>
              </a:spcAft>
              <a:buClr>
                <a:srgbClr val="000000"/>
              </a:buClr>
              <a:buSzPts val="1200"/>
              <a:buFont typeface="Arial"/>
              <a:buNone/>
            </a:pPr>
            <a:endParaRPr sz="1200" b="1" i="0" u="none" strike="noStrike" cap="none">
              <a:solidFill>
                <a:srgbClr val="000000"/>
              </a:solidFill>
              <a:latin typeface="Arial"/>
              <a:ea typeface="Arial"/>
              <a:cs typeface="Arial"/>
              <a:sym typeface="Arial"/>
            </a:endParaRPr>
          </a:p>
        </p:txBody>
      </p:sp>
      <p:sp>
        <p:nvSpPr>
          <p:cNvPr id="130" name="Google Shape;130;p15"/>
          <p:cNvSpPr txBox="1">
            <a:spLocks noGrp="1"/>
          </p:cNvSpPr>
          <p:nvPr>
            <p:ph type="title"/>
          </p:nvPr>
        </p:nvSpPr>
        <p:spPr>
          <a:xfrm>
            <a:off x="1271800" y="1159375"/>
            <a:ext cx="911700" cy="300600"/>
          </a:xfrm>
          <a:prstGeom prst="rect">
            <a:avLst/>
          </a:prstGeom>
        </p:spPr>
        <p:txBody>
          <a:bodyPr spcFirstLastPara="1" wrap="square" lIns="91425" tIns="91425" rIns="91425" bIns="91425" anchor="t" anchorCtr="0">
            <a:normAutofit/>
          </a:bodyPr>
          <a:lstStyle>
            <a:lvl1pPr lvl="0" algn="ctr" rtl="0">
              <a:spcBef>
                <a:spcPts val="0"/>
              </a:spcBef>
              <a:spcAft>
                <a:spcPts val="0"/>
              </a:spcAft>
              <a:buClr>
                <a:srgbClr val="333333"/>
              </a:buClr>
              <a:buSzPts val="1400"/>
              <a:buFont typeface="Montserrat"/>
              <a:buNone/>
              <a:defRPr sz="1400" b="1">
                <a:solidFill>
                  <a:srgbClr val="333333"/>
                </a:solidFill>
                <a:latin typeface="Montserrat"/>
                <a:ea typeface="Montserrat"/>
                <a:cs typeface="Montserrat"/>
                <a:sym typeface="Montserrat"/>
              </a:defRPr>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131" name="Google Shape;131;p15"/>
          <p:cNvSpPr txBox="1">
            <a:spLocks noGrp="1"/>
          </p:cNvSpPr>
          <p:nvPr>
            <p:ph type="title" idx="2"/>
          </p:nvPr>
        </p:nvSpPr>
        <p:spPr>
          <a:xfrm>
            <a:off x="3938175" y="1159375"/>
            <a:ext cx="1091700" cy="3006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1400"/>
              <a:buFont typeface="Montserrat"/>
              <a:buNone/>
              <a:defRPr sz="1400" b="1">
                <a:latin typeface="Montserrat"/>
                <a:ea typeface="Montserrat"/>
                <a:cs typeface="Montserrat"/>
                <a:sym typeface="Montserrat"/>
              </a:defRPr>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132" name="Google Shape;132;p15"/>
          <p:cNvSpPr txBox="1">
            <a:spLocks noGrp="1"/>
          </p:cNvSpPr>
          <p:nvPr>
            <p:ph type="title" idx="3"/>
          </p:nvPr>
        </p:nvSpPr>
        <p:spPr>
          <a:xfrm>
            <a:off x="532575" y="2150850"/>
            <a:ext cx="2397900" cy="2112000"/>
          </a:xfrm>
          <a:prstGeom prst="rect">
            <a:avLst/>
          </a:prstGeom>
        </p:spPr>
        <p:txBody>
          <a:bodyPr spcFirstLastPara="1" wrap="square" lIns="91425" tIns="91425" rIns="91425" bIns="91425" anchor="t" anchorCtr="0">
            <a:normAutofit/>
          </a:bodyPr>
          <a:lstStyle>
            <a:lvl1pPr lvl="0" rtl="0">
              <a:spcBef>
                <a:spcPts val="0"/>
              </a:spcBef>
              <a:spcAft>
                <a:spcPts val="0"/>
              </a:spcAft>
              <a:buSzPts val="1000"/>
              <a:buFont typeface="Montserrat"/>
              <a:buNone/>
              <a:defRPr sz="1000">
                <a:latin typeface="Montserrat"/>
                <a:ea typeface="Montserrat"/>
                <a:cs typeface="Montserrat"/>
                <a:sym typeface="Montserrat"/>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33" name="Google Shape;133;p15"/>
          <p:cNvSpPr/>
          <p:nvPr/>
        </p:nvSpPr>
        <p:spPr>
          <a:xfrm>
            <a:off x="-13650" y="-45425"/>
            <a:ext cx="9171300" cy="558000"/>
          </a:xfrm>
          <a:prstGeom prst="rect">
            <a:avLst/>
          </a:prstGeom>
          <a:solidFill>
            <a:srgbClr val="F8C8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4" name="Google Shape;134;p15"/>
          <p:cNvPicPr preferRelativeResize="0"/>
          <p:nvPr/>
        </p:nvPicPr>
        <p:blipFill>
          <a:blip r:embed="rId2">
            <a:alphaModFix/>
          </a:blip>
          <a:stretch>
            <a:fillRect/>
          </a:stretch>
        </p:blipFill>
        <p:spPr>
          <a:xfrm>
            <a:off x="8155184" y="33947"/>
            <a:ext cx="876879" cy="399275"/>
          </a:xfrm>
          <a:prstGeom prst="rect">
            <a:avLst/>
          </a:prstGeom>
          <a:noFill/>
          <a:ln>
            <a:noFill/>
          </a:ln>
        </p:spPr>
      </p:pic>
      <p:pic>
        <p:nvPicPr>
          <p:cNvPr id="135" name="Google Shape;135;p15"/>
          <p:cNvPicPr preferRelativeResize="0"/>
          <p:nvPr/>
        </p:nvPicPr>
        <p:blipFill>
          <a:blip r:embed="rId3">
            <a:alphaModFix/>
          </a:blip>
          <a:stretch>
            <a:fillRect/>
          </a:stretch>
        </p:blipFill>
        <p:spPr>
          <a:xfrm>
            <a:off x="8078975" y="4699100"/>
            <a:ext cx="558475" cy="300725"/>
          </a:xfrm>
          <a:prstGeom prst="rect">
            <a:avLst/>
          </a:prstGeom>
          <a:noFill/>
          <a:ln>
            <a:noFill/>
          </a:ln>
        </p:spPr>
      </p:pic>
      <p:sp>
        <p:nvSpPr>
          <p:cNvPr id="136" name="Google Shape;136;p15"/>
          <p:cNvSpPr txBox="1"/>
          <p:nvPr/>
        </p:nvSpPr>
        <p:spPr>
          <a:xfrm>
            <a:off x="3331525" y="2150250"/>
            <a:ext cx="2397900" cy="2121600"/>
          </a:xfrm>
          <a:prstGeom prst="rect">
            <a:avLst/>
          </a:prstGeom>
          <a:solidFill>
            <a:srgbClr val="F1C232"/>
          </a:solid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0"/>
              </a:spcAft>
              <a:buClr>
                <a:srgbClr val="000000"/>
              </a:buClr>
              <a:buSzPts val="1200"/>
              <a:buFont typeface="Arial"/>
              <a:buNone/>
            </a:pPr>
            <a:endParaRPr sz="1200" b="1" i="0" u="none" strike="noStrike" cap="none">
              <a:solidFill>
                <a:srgbClr val="000000"/>
              </a:solidFill>
              <a:latin typeface="Arial"/>
              <a:ea typeface="Arial"/>
              <a:cs typeface="Arial"/>
              <a:sym typeface="Arial"/>
            </a:endParaRPr>
          </a:p>
        </p:txBody>
      </p:sp>
      <p:sp>
        <p:nvSpPr>
          <p:cNvPr id="137" name="Google Shape;137;p15"/>
          <p:cNvSpPr txBox="1">
            <a:spLocks noGrp="1"/>
          </p:cNvSpPr>
          <p:nvPr>
            <p:ph type="title" idx="4"/>
          </p:nvPr>
        </p:nvSpPr>
        <p:spPr>
          <a:xfrm>
            <a:off x="3331525" y="2159925"/>
            <a:ext cx="2397900" cy="2121600"/>
          </a:xfrm>
          <a:prstGeom prst="rect">
            <a:avLst/>
          </a:prstGeom>
        </p:spPr>
        <p:txBody>
          <a:bodyPr spcFirstLastPara="1" wrap="square" lIns="91425" tIns="91425" rIns="91425" bIns="91425" anchor="t" anchorCtr="0">
            <a:normAutofit/>
          </a:bodyPr>
          <a:lstStyle>
            <a:lvl1pPr lvl="0" rtl="0">
              <a:spcBef>
                <a:spcPts val="0"/>
              </a:spcBef>
              <a:spcAft>
                <a:spcPts val="0"/>
              </a:spcAft>
              <a:buSzPts val="1000"/>
              <a:buFont typeface="Montserrat"/>
              <a:buNone/>
              <a:defRPr sz="1000">
                <a:latin typeface="Montserrat"/>
                <a:ea typeface="Montserrat"/>
                <a:cs typeface="Montserrat"/>
                <a:sym typeface="Montserrat"/>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pic>
        <p:nvPicPr>
          <p:cNvPr id="138" name="Google Shape;138;p15"/>
          <p:cNvPicPr preferRelativeResize="0"/>
          <p:nvPr/>
        </p:nvPicPr>
        <p:blipFill rotWithShape="1">
          <a:blip r:embed="rId4">
            <a:alphaModFix/>
          </a:blip>
          <a:srcRect t="30756" b="28576"/>
          <a:stretch/>
        </p:blipFill>
        <p:spPr>
          <a:xfrm>
            <a:off x="432025" y="4610038"/>
            <a:ext cx="1665398" cy="478850"/>
          </a:xfrm>
          <a:prstGeom prst="rect">
            <a:avLst/>
          </a:prstGeom>
          <a:noFill/>
          <a:ln>
            <a:noFill/>
          </a:ln>
        </p:spPr>
      </p:pic>
    </p:spTree>
  </p:cSld>
  <p:clrMapOvr>
    <a:masterClrMapping/>
  </p:clrMapOvr>
  <p:extLst>
    <p:ext uri="{DCECCB84-F9BA-43D5-87BE-67443E8EF086}">
      <p15:sldGuideLst xmlns:p15="http://schemas.microsoft.com/office/powerpoint/2012/main">
        <p15:guide id="1" pos="2832">
          <p15:clr>
            <a:srgbClr val="FA7B17"/>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oncepto destacado y explicación">
  <p:cSld name="TITLE_1">
    <p:spTree>
      <p:nvGrpSpPr>
        <p:cNvPr id="1" name="Shape 17"/>
        <p:cNvGrpSpPr/>
        <p:nvPr/>
      </p:nvGrpSpPr>
      <p:grpSpPr>
        <a:xfrm>
          <a:off x="0" y="0"/>
          <a:ext cx="0" cy="0"/>
          <a:chOff x="0" y="0"/>
          <a:chExt cx="0" cy="0"/>
        </a:xfrm>
      </p:grpSpPr>
      <p:sp>
        <p:nvSpPr>
          <p:cNvPr id="18" name="Google Shape;18;p3"/>
          <p:cNvSpPr/>
          <p:nvPr/>
        </p:nvSpPr>
        <p:spPr>
          <a:xfrm>
            <a:off x="-27250" y="-18175"/>
            <a:ext cx="9171300" cy="5161800"/>
          </a:xfrm>
          <a:prstGeom prst="rect">
            <a:avLst/>
          </a:prstGeom>
          <a:solidFill>
            <a:srgbClr val="F8C8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3"/>
          <p:cNvSpPr txBox="1">
            <a:spLocks noGrp="1"/>
          </p:cNvSpPr>
          <p:nvPr>
            <p:ph type="ctrTitle"/>
          </p:nvPr>
        </p:nvSpPr>
        <p:spPr>
          <a:xfrm>
            <a:off x="550375" y="7600"/>
            <a:ext cx="8043300" cy="1570500"/>
          </a:xfrm>
          <a:prstGeom prst="rect">
            <a:avLst/>
          </a:prstGeom>
        </p:spPr>
        <p:txBody>
          <a:bodyPr spcFirstLastPara="1" wrap="square" lIns="91425" tIns="91425" rIns="91425" bIns="91425" anchor="b" anchorCtr="0">
            <a:normAutofit/>
          </a:bodyPr>
          <a:lstStyle>
            <a:lvl1pPr lvl="0" rtl="0">
              <a:spcBef>
                <a:spcPts val="0"/>
              </a:spcBef>
              <a:spcAft>
                <a:spcPts val="0"/>
              </a:spcAft>
              <a:buClr>
                <a:schemeClr val="lt1"/>
              </a:buClr>
              <a:buSzPts val="4000"/>
              <a:buFont typeface="Montserrat"/>
              <a:buNone/>
              <a:defRPr sz="4000" b="1">
                <a:solidFill>
                  <a:schemeClr val="lt1"/>
                </a:solidFill>
                <a:latin typeface="Montserrat"/>
                <a:ea typeface="Montserrat"/>
                <a:cs typeface="Montserrat"/>
                <a:sym typeface="Montserrat"/>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20" name="Google Shape;20;p3"/>
          <p:cNvSpPr txBox="1">
            <a:spLocks noGrp="1"/>
          </p:cNvSpPr>
          <p:nvPr>
            <p:ph type="subTitle" idx="1"/>
          </p:nvPr>
        </p:nvSpPr>
        <p:spPr>
          <a:xfrm>
            <a:off x="550375" y="1614925"/>
            <a:ext cx="8043300" cy="26493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SzPts val="1700"/>
              <a:buFont typeface="Montserrat Medium"/>
              <a:buNone/>
              <a:defRPr sz="1700">
                <a:latin typeface="Montserrat Medium"/>
                <a:ea typeface="Montserrat Medium"/>
                <a:cs typeface="Montserrat Medium"/>
                <a:sym typeface="Montserrat Medium"/>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pic>
        <p:nvPicPr>
          <p:cNvPr id="21" name="Google Shape;21;p3"/>
          <p:cNvPicPr preferRelativeResize="0"/>
          <p:nvPr/>
        </p:nvPicPr>
        <p:blipFill>
          <a:blip r:embed="rId2">
            <a:alphaModFix/>
          </a:blip>
          <a:stretch>
            <a:fillRect/>
          </a:stretch>
        </p:blipFill>
        <p:spPr>
          <a:xfrm>
            <a:off x="7910675" y="4073939"/>
            <a:ext cx="1365875" cy="1365875"/>
          </a:xfrm>
          <a:prstGeom prst="rect">
            <a:avLst/>
          </a:prstGeom>
          <a:noFill/>
          <a:ln>
            <a:noFill/>
          </a:ln>
        </p:spPr>
      </p:pic>
      <p:pic>
        <p:nvPicPr>
          <p:cNvPr id="22" name="Google Shape;22;p3"/>
          <p:cNvPicPr preferRelativeResize="0"/>
          <p:nvPr/>
        </p:nvPicPr>
        <p:blipFill>
          <a:blip r:embed="rId3">
            <a:alphaModFix/>
          </a:blip>
          <a:stretch>
            <a:fillRect/>
          </a:stretch>
        </p:blipFill>
        <p:spPr>
          <a:xfrm>
            <a:off x="8155184" y="33947"/>
            <a:ext cx="876879" cy="399275"/>
          </a:xfrm>
          <a:prstGeom prst="rect">
            <a:avLst/>
          </a:prstGeom>
          <a:noFill/>
          <a:ln>
            <a:noFill/>
          </a:ln>
        </p:spPr>
      </p:pic>
      <p:pic>
        <p:nvPicPr>
          <p:cNvPr id="23" name="Google Shape;23;p3"/>
          <p:cNvPicPr preferRelativeResize="0"/>
          <p:nvPr/>
        </p:nvPicPr>
        <p:blipFill>
          <a:blip r:embed="rId4">
            <a:alphaModFix/>
          </a:blip>
          <a:stretch>
            <a:fillRect/>
          </a:stretch>
        </p:blipFill>
        <p:spPr>
          <a:xfrm>
            <a:off x="0" y="4264238"/>
            <a:ext cx="1163080" cy="792599"/>
          </a:xfrm>
          <a:prstGeom prst="rect">
            <a:avLst/>
          </a:prstGeom>
          <a:noFill/>
          <a:ln>
            <a:noFill/>
          </a:ln>
        </p:spPr>
      </p:pic>
    </p:spTree>
  </p:cSld>
  <p:clrMapOvr>
    <a:masterClrMapping/>
  </p:clrMapOvr>
  <p:extLst>
    <p:ext uri="{DCECCB84-F9BA-43D5-87BE-67443E8EF086}">
      <p15:sldGuideLst xmlns:p15="http://schemas.microsoft.com/office/powerpoint/2012/main">
        <p15:guide id="1" pos="5413">
          <p15:clr>
            <a:srgbClr val="FA7B17"/>
          </p15:clr>
        </p15:guide>
        <p15:guide id="2" pos="347">
          <p15:clr>
            <a:srgbClr val="FA7B17"/>
          </p15:clr>
        </p15:guide>
        <p15:guide id="3" orient="horz" pos="2778">
          <p15:clr>
            <a:srgbClr val="FA7B17"/>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4"/>
        <p:cNvGrpSpPr/>
        <p:nvPr/>
      </p:nvGrpSpPr>
      <p:grpSpPr>
        <a:xfrm>
          <a:off x="0" y="0"/>
          <a:ext cx="0" cy="0"/>
          <a:chOff x="0" y="0"/>
          <a:chExt cx="0" cy="0"/>
        </a:xfrm>
      </p:grpSpPr>
      <p:sp>
        <p:nvSpPr>
          <p:cNvPr id="25" name="Google Shape;25;p4"/>
          <p:cNvSpPr txBox="1">
            <a:spLocks noGrp="1"/>
          </p:cNvSpPr>
          <p:nvPr>
            <p:ph type="title"/>
          </p:nvPr>
        </p:nvSpPr>
        <p:spPr>
          <a:xfrm>
            <a:off x="3335100" y="1617575"/>
            <a:ext cx="5497200" cy="13752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700"/>
              <a:buFont typeface="Montserrat"/>
              <a:buNone/>
              <a:defRPr sz="3700" b="1">
                <a:latin typeface="Montserrat"/>
                <a:ea typeface="Montserrat"/>
                <a:cs typeface="Montserrat"/>
                <a:sym typeface="Montserrat"/>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pic>
        <p:nvPicPr>
          <p:cNvPr id="26" name="Google Shape;26;p4"/>
          <p:cNvPicPr preferRelativeResize="0"/>
          <p:nvPr/>
        </p:nvPicPr>
        <p:blipFill>
          <a:blip r:embed="rId2">
            <a:alphaModFix/>
          </a:blip>
          <a:stretch>
            <a:fillRect/>
          </a:stretch>
        </p:blipFill>
        <p:spPr>
          <a:xfrm>
            <a:off x="0" y="1290050"/>
            <a:ext cx="3040999" cy="2072300"/>
          </a:xfrm>
          <a:prstGeom prst="rect">
            <a:avLst/>
          </a:prstGeom>
          <a:noFill/>
          <a:ln>
            <a:noFill/>
          </a:ln>
        </p:spPr>
      </p:pic>
      <p:pic>
        <p:nvPicPr>
          <p:cNvPr id="27" name="Google Shape;27;p4"/>
          <p:cNvPicPr preferRelativeResize="0"/>
          <p:nvPr/>
        </p:nvPicPr>
        <p:blipFill>
          <a:blip r:embed="rId3">
            <a:alphaModFix/>
          </a:blip>
          <a:stretch>
            <a:fillRect/>
          </a:stretch>
        </p:blipFill>
        <p:spPr>
          <a:xfrm>
            <a:off x="8222877" y="4573625"/>
            <a:ext cx="741498" cy="399274"/>
          </a:xfrm>
          <a:prstGeom prst="rect">
            <a:avLst/>
          </a:prstGeom>
          <a:noFill/>
          <a:ln>
            <a:noFill/>
          </a:ln>
        </p:spPr>
      </p:pic>
      <p:sp>
        <p:nvSpPr>
          <p:cNvPr id="28" name="Google Shape;28;p4"/>
          <p:cNvSpPr txBox="1"/>
          <p:nvPr/>
        </p:nvSpPr>
        <p:spPr>
          <a:xfrm>
            <a:off x="3326000" y="3062475"/>
            <a:ext cx="5534400" cy="400200"/>
          </a:xfrm>
          <a:prstGeom prst="rect">
            <a:avLst/>
          </a:prstGeom>
          <a:noFill/>
          <a:ln>
            <a:noFill/>
          </a:ln>
        </p:spPr>
        <p:txBody>
          <a:bodyPr spcFirstLastPara="1" wrap="square" lIns="91425" tIns="91425" rIns="91425" bIns="91425" anchor="ctr" anchorCtr="0">
            <a:spAutoFit/>
          </a:bodyPr>
          <a:lstStyle/>
          <a:p>
            <a:pPr marL="0" lvl="0" indent="0" algn="l" rtl="0">
              <a:spcBef>
                <a:spcPts val="0"/>
              </a:spcBef>
              <a:spcAft>
                <a:spcPts val="0"/>
              </a:spcAft>
              <a:buNone/>
            </a:pPr>
            <a:endParaRPr>
              <a:latin typeface="Montserrat Medium"/>
              <a:ea typeface="Montserrat Medium"/>
              <a:cs typeface="Montserrat Medium"/>
              <a:sym typeface="Montserrat Medium"/>
            </a:endParaRPr>
          </a:p>
        </p:txBody>
      </p:sp>
      <p:sp>
        <p:nvSpPr>
          <p:cNvPr id="29" name="Google Shape;29;p4"/>
          <p:cNvSpPr txBox="1">
            <a:spLocks noGrp="1"/>
          </p:cNvSpPr>
          <p:nvPr>
            <p:ph type="subTitle" idx="1"/>
          </p:nvPr>
        </p:nvSpPr>
        <p:spPr>
          <a:xfrm>
            <a:off x="3335025" y="2986525"/>
            <a:ext cx="5534400" cy="7926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500"/>
              <a:buFont typeface="Montserrat Medium"/>
              <a:buNone/>
              <a:defRPr sz="2500">
                <a:latin typeface="Montserrat Medium"/>
                <a:ea typeface="Montserrat Medium"/>
                <a:cs typeface="Montserrat Medium"/>
                <a:sym typeface="Montserrat Medium"/>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30" name="Google Shape;30;p4"/>
          <p:cNvSpPr/>
          <p:nvPr/>
        </p:nvSpPr>
        <p:spPr>
          <a:xfrm>
            <a:off x="-13650" y="-45425"/>
            <a:ext cx="9171300" cy="558000"/>
          </a:xfrm>
          <a:prstGeom prst="rect">
            <a:avLst/>
          </a:prstGeom>
          <a:solidFill>
            <a:srgbClr val="F8C8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1" name="Google Shape;31;p4"/>
          <p:cNvPicPr preferRelativeResize="0"/>
          <p:nvPr/>
        </p:nvPicPr>
        <p:blipFill>
          <a:blip r:embed="rId4">
            <a:alphaModFix/>
          </a:blip>
          <a:stretch>
            <a:fillRect/>
          </a:stretch>
        </p:blipFill>
        <p:spPr>
          <a:xfrm>
            <a:off x="8155184" y="33947"/>
            <a:ext cx="876879" cy="399275"/>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2"/>
        <p:cNvGrpSpPr/>
        <p:nvPr/>
      </p:nvGrpSpPr>
      <p:grpSpPr>
        <a:xfrm>
          <a:off x="0" y="0"/>
          <a:ext cx="0" cy="0"/>
          <a:chOff x="0" y="0"/>
          <a:chExt cx="0" cy="0"/>
        </a:xfrm>
      </p:grpSpPr>
      <p:sp>
        <p:nvSpPr>
          <p:cNvPr id="33" name="Google Shape;33;p5"/>
          <p:cNvSpPr txBox="1">
            <a:spLocks noGrp="1"/>
          </p:cNvSpPr>
          <p:nvPr>
            <p:ph type="title"/>
          </p:nvPr>
        </p:nvSpPr>
        <p:spPr>
          <a:xfrm>
            <a:off x="311700" y="597425"/>
            <a:ext cx="85032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700"/>
              <a:buFont typeface="Montserrat Medium"/>
              <a:buNone/>
              <a:defRPr sz="2700">
                <a:latin typeface="Montserrat Medium"/>
                <a:ea typeface="Montserrat Medium"/>
                <a:cs typeface="Montserrat Medium"/>
                <a:sym typeface="Montserrat Medium"/>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4" name="Google Shape;34;p5"/>
          <p:cNvSpPr txBox="1">
            <a:spLocks noGrp="1"/>
          </p:cNvSpPr>
          <p:nvPr>
            <p:ph type="body" idx="1"/>
          </p:nvPr>
        </p:nvSpPr>
        <p:spPr>
          <a:xfrm>
            <a:off x="432025" y="1304875"/>
            <a:ext cx="8280000" cy="33180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Font typeface="Montserrat"/>
              <a:buChar char="●"/>
              <a:defRPr>
                <a:latin typeface="Montserrat"/>
                <a:ea typeface="Montserrat"/>
                <a:cs typeface="Montserrat"/>
                <a:sym typeface="Montserrat"/>
              </a:defRPr>
            </a:lvl1pPr>
            <a:lvl2pPr marL="914400" lvl="1" indent="-317500">
              <a:spcBef>
                <a:spcPts val="0"/>
              </a:spcBef>
              <a:spcAft>
                <a:spcPts val="0"/>
              </a:spcAft>
              <a:buSzPts val="1400"/>
              <a:buFont typeface="Montserrat"/>
              <a:buChar char="○"/>
              <a:defRPr>
                <a:latin typeface="Montserrat"/>
                <a:ea typeface="Montserrat"/>
                <a:cs typeface="Montserrat"/>
                <a:sym typeface="Montserrat"/>
              </a:defRPr>
            </a:lvl2pPr>
            <a:lvl3pPr marL="1371600" lvl="2" indent="-317500">
              <a:spcBef>
                <a:spcPts val="0"/>
              </a:spcBef>
              <a:spcAft>
                <a:spcPts val="0"/>
              </a:spcAft>
              <a:buSzPts val="1400"/>
              <a:buFont typeface="Montserrat"/>
              <a:buChar char="■"/>
              <a:defRPr>
                <a:latin typeface="Montserrat"/>
                <a:ea typeface="Montserrat"/>
                <a:cs typeface="Montserrat"/>
                <a:sym typeface="Montserrat"/>
              </a:defRPr>
            </a:lvl3pPr>
            <a:lvl4pPr marL="1828800" lvl="3" indent="-317500">
              <a:spcBef>
                <a:spcPts val="0"/>
              </a:spcBef>
              <a:spcAft>
                <a:spcPts val="0"/>
              </a:spcAft>
              <a:buSzPts val="1400"/>
              <a:buFont typeface="Montserrat"/>
              <a:buChar char="●"/>
              <a:defRPr>
                <a:latin typeface="Montserrat"/>
                <a:ea typeface="Montserrat"/>
                <a:cs typeface="Montserrat"/>
                <a:sym typeface="Montserrat"/>
              </a:defRPr>
            </a:lvl4pPr>
            <a:lvl5pPr marL="2286000" lvl="4" indent="-317500">
              <a:spcBef>
                <a:spcPts val="0"/>
              </a:spcBef>
              <a:spcAft>
                <a:spcPts val="0"/>
              </a:spcAft>
              <a:buSzPts val="1400"/>
              <a:buFont typeface="Montserrat"/>
              <a:buChar char="○"/>
              <a:defRPr>
                <a:latin typeface="Montserrat"/>
                <a:ea typeface="Montserrat"/>
                <a:cs typeface="Montserrat"/>
                <a:sym typeface="Montserrat"/>
              </a:defRPr>
            </a:lvl5pPr>
            <a:lvl6pPr marL="2743200" lvl="5" indent="-317500">
              <a:spcBef>
                <a:spcPts val="0"/>
              </a:spcBef>
              <a:spcAft>
                <a:spcPts val="0"/>
              </a:spcAft>
              <a:buSzPts val="1400"/>
              <a:buFont typeface="Montserrat"/>
              <a:buChar char="■"/>
              <a:defRPr>
                <a:latin typeface="Montserrat"/>
                <a:ea typeface="Montserrat"/>
                <a:cs typeface="Montserrat"/>
                <a:sym typeface="Montserrat"/>
              </a:defRPr>
            </a:lvl6pPr>
            <a:lvl7pPr marL="3200400" lvl="6" indent="-317500">
              <a:spcBef>
                <a:spcPts val="0"/>
              </a:spcBef>
              <a:spcAft>
                <a:spcPts val="0"/>
              </a:spcAft>
              <a:buSzPts val="1400"/>
              <a:buFont typeface="Montserrat"/>
              <a:buChar char="●"/>
              <a:defRPr>
                <a:latin typeface="Montserrat"/>
                <a:ea typeface="Montserrat"/>
                <a:cs typeface="Montserrat"/>
                <a:sym typeface="Montserrat"/>
              </a:defRPr>
            </a:lvl7pPr>
            <a:lvl8pPr marL="3657600" lvl="7" indent="-317500">
              <a:spcBef>
                <a:spcPts val="0"/>
              </a:spcBef>
              <a:spcAft>
                <a:spcPts val="0"/>
              </a:spcAft>
              <a:buSzPts val="1400"/>
              <a:buFont typeface="Montserrat"/>
              <a:buChar char="○"/>
              <a:defRPr>
                <a:latin typeface="Montserrat"/>
                <a:ea typeface="Montserrat"/>
                <a:cs typeface="Montserrat"/>
                <a:sym typeface="Montserrat"/>
              </a:defRPr>
            </a:lvl8pPr>
            <a:lvl9pPr marL="4114800" lvl="8" indent="-317500">
              <a:spcBef>
                <a:spcPts val="0"/>
              </a:spcBef>
              <a:spcAft>
                <a:spcPts val="0"/>
              </a:spcAft>
              <a:buSzPts val="1400"/>
              <a:buFont typeface="Montserrat"/>
              <a:buChar char="■"/>
              <a:defRPr>
                <a:latin typeface="Montserrat"/>
                <a:ea typeface="Montserrat"/>
                <a:cs typeface="Montserrat"/>
                <a:sym typeface="Montserrat"/>
              </a:defRPr>
            </a:lvl9pPr>
          </a:lstStyle>
          <a:p>
            <a:endParaRPr/>
          </a:p>
        </p:txBody>
      </p:sp>
      <p:pic>
        <p:nvPicPr>
          <p:cNvPr id="35" name="Google Shape;35;p5"/>
          <p:cNvPicPr preferRelativeResize="0"/>
          <p:nvPr/>
        </p:nvPicPr>
        <p:blipFill>
          <a:blip r:embed="rId2">
            <a:alphaModFix/>
          </a:blip>
          <a:stretch>
            <a:fillRect/>
          </a:stretch>
        </p:blipFill>
        <p:spPr>
          <a:xfrm>
            <a:off x="8078975" y="4699100"/>
            <a:ext cx="558475" cy="300725"/>
          </a:xfrm>
          <a:prstGeom prst="rect">
            <a:avLst/>
          </a:prstGeom>
          <a:noFill/>
          <a:ln>
            <a:noFill/>
          </a:ln>
        </p:spPr>
      </p:pic>
      <p:sp>
        <p:nvSpPr>
          <p:cNvPr id="36" name="Google Shape;36;p5"/>
          <p:cNvSpPr/>
          <p:nvPr/>
        </p:nvSpPr>
        <p:spPr>
          <a:xfrm>
            <a:off x="-13650" y="-45425"/>
            <a:ext cx="9171300" cy="558000"/>
          </a:xfrm>
          <a:prstGeom prst="rect">
            <a:avLst/>
          </a:prstGeom>
          <a:solidFill>
            <a:srgbClr val="F8C8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7" name="Google Shape;37;p5"/>
          <p:cNvPicPr preferRelativeResize="0"/>
          <p:nvPr/>
        </p:nvPicPr>
        <p:blipFill>
          <a:blip r:embed="rId3">
            <a:alphaModFix/>
          </a:blip>
          <a:stretch>
            <a:fillRect/>
          </a:stretch>
        </p:blipFill>
        <p:spPr>
          <a:xfrm>
            <a:off x="8155184" y="33947"/>
            <a:ext cx="876879" cy="399275"/>
          </a:xfrm>
          <a:prstGeom prst="rect">
            <a:avLst/>
          </a:prstGeom>
          <a:noFill/>
          <a:ln>
            <a:noFill/>
          </a:ln>
        </p:spPr>
      </p:pic>
      <p:pic>
        <p:nvPicPr>
          <p:cNvPr id="38" name="Google Shape;38;p5"/>
          <p:cNvPicPr preferRelativeResize="0"/>
          <p:nvPr/>
        </p:nvPicPr>
        <p:blipFill rotWithShape="1">
          <a:blip r:embed="rId4">
            <a:alphaModFix/>
          </a:blip>
          <a:srcRect t="30756" b="28576"/>
          <a:stretch/>
        </p:blipFill>
        <p:spPr>
          <a:xfrm>
            <a:off x="432025" y="4610038"/>
            <a:ext cx="1665398" cy="478850"/>
          </a:xfrm>
          <a:prstGeom prst="rect">
            <a:avLst/>
          </a:prstGeom>
          <a:noFill/>
          <a:ln>
            <a:noFill/>
          </a:ln>
        </p:spPr>
      </p:pic>
    </p:spTree>
  </p:cSld>
  <p:clrMapOvr>
    <a:masterClrMapping/>
  </p:clrMapOvr>
  <p:extLst>
    <p:ext uri="{DCECCB84-F9BA-43D5-87BE-67443E8EF086}">
      <p15:sldGuideLst xmlns:p15="http://schemas.microsoft.com/office/powerpoint/2012/main">
        <p15:guide id="1" pos="272">
          <p15:clr>
            <a:srgbClr val="FA7B17"/>
          </p15:clr>
        </p15:guide>
        <p15:guide id="2" pos="5488">
          <p15:clr>
            <a:srgbClr val="FA7B17"/>
          </p15:clr>
        </p15:guide>
        <p15:guide id="3" orient="horz" pos="2960">
          <p15:clr>
            <a:srgbClr val="FA7B17"/>
          </p15:clr>
        </p15:guide>
        <p15:guide id="4" orient="horz" pos="3149">
          <p15:clr>
            <a:srgbClr val="FA7B17"/>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9"/>
        <p:cNvGrpSpPr/>
        <p:nvPr/>
      </p:nvGrpSpPr>
      <p:grpSpPr>
        <a:xfrm>
          <a:off x="0" y="0"/>
          <a:ext cx="0" cy="0"/>
          <a:chOff x="0" y="0"/>
          <a:chExt cx="0" cy="0"/>
        </a:xfrm>
      </p:grpSpPr>
      <p:sp>
        <p:nvSpPr>
          <p:cNvPr id="40" name="Google Shape;40;p6"/>
          <p:cNvSpPr/>
          <p:nvPr/>
        </p:nvSpPr>
        <p:spPr>
          <a:xfrm>
            <a:off x="-13650" y="-45425"/>
            <a:ext cx="9171300" cy="558000"/>
          </a:xfrm>
          <a:prstGeom prst="rect">
            <a:avLst/>
          </a:prstGeom>
          <a:solidFill>
            <a:srgbClr val="F8C8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6"/>
          <p:cNvSpPr txBox="1">
            <a:spLocks noGrp="1"/>
          </p:cNvSpPr>
          <p:nvPr>
            <p:ph type="title"/>
          </p:nvPr>
        </p:nvSpPr>
        <p:spPr>
          <a:xfrm>
            <a:off x="311700" y="5974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Font typeface="Montserrat Medium"/>
              <a:buNone/>
              <a:defRPr>
                <a:latin typeface="Montserrat Medium"/>
                <a:ea typeface="Montserrat Medium"/>
                <a:cs typeface="Montserrat Medium"/>
                <a:sym typeface="Montserrat Medium"/>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42" name="Google Shape;42;p6"/>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Font typeface="Montserrat"/>
              <a:buChar char="●"/>
              <a:defRPr sz="1400">
                <a:latin typeface="Montserrat"/>
                <a:ea typeface="Montserrat"/>
                <a:cs typeface="Montserrat"/>
                <a:sym typeface="Montserrat"/>
              </a:defRPr>
            </a:lvl1pPr>
            <a:lvl2pPr marL="914400" lvl="1" indent="-304800">
              <a:spcBef>
                <a:spcPts val="0"/>
              </a:spcBef>
              <a:spcAft>
                <a:spcPts val="0"/>
              </a:spcAft>
              <a:buSzPts val="1200"/>
              <a:buFont typeface="Montserrat"/>
              <a:buChar char="○"/>
              <a:defRPr sz="1200">
                <a:latin typeface="Montserrat"/>
                <a:ea typeface="Montserrat"/>
                <a:cs typeface="Montserrat"/>
                <a:sym typeface="Montserrat"/>
              </a:defRPr>
            </a:lvl2pPr>
            <a:lvl3pPr marL="1371600" lvl="2" indent="-304800">
              <a:spcBef>
                <a:spcPts val="0"/>
              </a:spcBef>
              <a:spcAft>
                <a:spcPts val="0"/>
              </a:spcAft>
              <a:buSzPts val="1200"/>
              <a:buFont typeface="Montserrat"/>
              <a:buChar char="■"/>
              <a:defRPr sz="1200">
                <a:latin typeface="Montserrat"/>
                <a:ea typeface="Montserrat"/>
                <a:cs typeface="Montserrat"/>
                <a:sym typeface="Montserrat"/>
              </a:defRPr>
            </a:lvl3pPr>
            <a:lvl4pPr marL="1828800" lvl="3" indent="-304800">
              <a:spcBef>
                <a:spcPts val="0"/>
              </a:spcBef>
              <a:spcAft>
                <a:spcPts val="0"/>
              </a:spcAft>
              <a:buSzPts val="1200"/>
              <a:buFont typeface="Montserrat"/>
              <a:buChar char="●"/>
              <a:defRPr sz="1200">
                <a:latin typeface="Montserrat"/>
                <a:ea typeface="Montserrat"/>
                <a:cs typeface="Montserrat"/>
                <a:sym typeface="Montserrat"/>
              </a:defRPr>
            </a:lvl4pPr>
            <a:lvl5pPr marL="2286000" lvl="4" indent="-304800">
              <a:spcBef>
                <a:spcPts val="0"/>
              </a:spcBef>
              <a:spcAft>
                <a:spcPts val="0"/>
              </a:spcAft>
              <a:buSzPts val="1200"/>
              <a:buFont typeface="Montserrat"/>
              <a:buChar char="○"/>
              <a:defRPr sz="1200">
                <a:latin typeface="Montserrat"/>
                <a:ea typeface="Montserrat"/>
                <a:cs typeface="Montserrat"/>
                <a:sym typeface="Montserrat"/>
              </a:defRPr>
            </a:lvl5pPr>
            <a:lvl6pPr marL="2743200" lvl="5" indent="-304800">
              <a:spcBef>
                <a:spcPts val="0"/>
              </a:spcBef>
              <a:spcAft>
                <a:spcPts val="0"/>
              </a:spcAft>
              <a:buSzPts val="1200"/>
              <a:buFont typeface="Montserrat"/>
              <a:buChar char="■"/>
              <a:defRPr sz="1200">
                <a:latin typeface="Montserrat"/>
                <a:ea typeface="Montserrat"/>
                <a:cs typeface="Montserrat"/>
                <a:sym typeface="Montserrat"/>
              </a:defRPr>
            </a:lvl6pPr>
            <a:lvl7pPr marL="3200400" lvl="6" indent="-304800">
              <a:spcBef>
                <a:spcPts val="0"/>
              </a:spcBef>
              <a:spcAft>
                <a:spcPts val="0"/>
              </a:spcAft>
              <a:buSzPts val="1200"/>
              <a:buFont typeface="Montserrat"/>
              <a:buChar char="●"/>
              <a:defRPr sz="1200">
                <a:latin typeface="Montserrat"/>
                <a:ea typeface="Montserrat"/>
                <a:cs typeface="Montserrat"/>
                <a:sym typeface="Montserrat"/>
              </a:defRPr>
            </a:lvl7pPr>
            <a:lvl8pPr marL="3657600" lvl="7" indent="-304800">
              <a:spcBef>
                <a:spcPts val="0"/>
              </a:spcBef>
              <a:spcAft>
                <a:spcPts val="0"/>
              </a:spcAft>
              <a:buSzPts val="1200"/>
              <a:buFont typeface="Montserrat"/>
              <a:buChar char="○"/>
              <a:defRPr sz="1200">
                <a:latin typeface="Montserrat"/>
                <a:ea typeface="Montserrat"/>
                <a:cs typeface="Montserrat"/>
                <a:sym typeface="Montserrat"/>
              </a:defRPr>
            </a:lvl8pPr>
            <a:lvl9pPr marL="4114800" lvl="8" indent="-304800">
              <a:spcBef>
                <a:spcPts val="0"/>
              </a:spcBef>
              <a:spcAft>
                <a:spcPts val="0"/>
              </a:spcAft>
              <a:buSzPts val="1200"/>
              <a:buFont typeface="Montserrat"/>
              <a:buChar char="■"/>
              <a:defRPr sz="1200">
                <a:latin typeface="Montserrat"/>
                <a:ea typeface="Montserrat"/>
                <a:cs typeface="Montserrat"/>
                <a:sym typeface="Montserrat"/>
              </a:defRPr>
            </a:lvl9pPr>
          </a:lstStyle>
          <a:p>
            <a:endParaRPr/>
          </a:p>
        </p:txBody>
      </p:sp>
      <p:sp>
        <p:nvSpPr>
          <p:cNvPr id="43" name="Google Shape;43;p6"/>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Font typeface="Montserrat"/>
              <a:buChar char="●"/>
              <a:defRPr sz="1400">
                <a:latin typeface="Montserrat"/>
                <a:ea typeface="Montserrat"/>
                <a:cs typeface="Montserrat"/>
                <a:sym typeface="Montserrat"/>
              </a:defRPr>
            </a:lvl1pPr>
            <a:lvl2pPr marL="914400" lvl="1" indent="-304800">
              <a:spcBef>
                <a:spcPts val="0"/>
              </a:spcBef>
              <a:spcAft>
                <a:spcPts val="0"/>
              </a:spcAft>
              <a:buSzPts val="1200"/>
              <a:buFont typeface="Montserrat"/>
              <a:buChar char="○"/>
              <a:defRPr sz="1200">
                <a:latin typeface="Montserrat"/>
                <a:ea typeface="Montserrat"/>
                <a:cs typeface="Montserrat"/>
                <a:sym typeface="Montserrat"/>
              </a:defRPr>
            </a:lvl2pPr>
            <a:lvl3pPr marL="1371600" lvl="2" indent="-304800">
              <a:spcBef>
                <a:spcPts val="0"/>
              </a:spcBef>
              <a:spcAft>
                <a:spcPts val="0"/>
              </a:spcAft>
              <a:buSzPts val="1200"/>
              <a:buFont typeface="Montserrat"/>
              <a:buChar char="■"/>
              <a:defRPr sz="1200">
                <a:latin typeface="Montserrat"/>
                <a:ea typeface="Montserrat"/>
                <a:cs typeface="Montserrat"/>
                <a:sym typeface="Montserrat"/>
              </a:defRPr>
            </a:lvl3pPr>
            <a:lvl4pPr marL="1828800" lvl="3" indent="-304800">
              <a:spcBef>
                <a:spcPts val="0"/>
              </a:spcBef>
              <a:spcAft>
                <a:spcPts val="0"/>
              </a:spcAft>
              <a:buSzPts val="1200"/>
              <a:buFont typeface="Montserrat"/>
              <a:buChar char="●"/>
              <a:defRPr sz="1200">
                <a:latin typeface="Montserrat"/>
                <a:ea typeface="Montserrat"/>
                <a:cs typeface="Montserrat"/>
                <a:sym typeface="Montserrat"/>
              </a:defRPr>
            </a:lvl4pPr>
            <a:lvl5pPr marL="2286000" lvl="4" indent="-304800">
              <a:spcBef>
                <a:spcPts val="0"/>
              </a:spcBef>
              <a:spcAft>
                <a:spcPts val="0"/>
              </a:spcAft>
              <a:buSzPts val="1200"/>
              <a:buFont typeface="Montserrat"/>
              <a:buChar char="○"/>
              <a:defRPr sz="1200">
                <a:latin typeface="Montserrat"/>
                <a:ea typeface="Montserrat"/>
                <a:cs typeface="Montserrat"/>
                <a:sym typeface="Montserrat"/>
              </a:defRPr>
            </a:lvl5pPr>
            <a:lvl6pPr marL="2743200" lvl="5" indent="-304800">
              <a:spcBef>
                <a:spcPts val="0"/>
              </a:spcBef>
              <a:spcAft>
                <a:spcPts val="0"/>
              </a:spcAft>
              <a:buSzPts val="1200"/>
              <a:buFont typeface="Montserrat"/>
              <a:buChar char="■"/>
              <a:defRPr sz="1200">
                <a:latin typeface="Montserrat"/>
                <a:ea typeface="Montserrat"/>
                <a:cs typeface="Montserrat"/>
                <a:sym typeface="Montserrat"/>
              </a:defRPr>
            </a:lvl6pPr>
            <a:lvl7pPr marL="3200400" lvl="6" indent="-304800">
              <a:spcBef>
                <a:spcPts val="0"/>
              </a:spcBef>
              <a:spcAft>
                <a:spcPts val="0"/>
              </a:spcAft>
              <a:buSzPts val="1200"/>
              <a:buFont typeface="Montserrat"/>
              <a:buChar char="●"/>
              <a:defRPr sz="1200">
                <a:latin typeface="Montserrat"/>
                <a:ea typeface="Montserrat"/>
                <a:cs typeface="Montserrat"/>
                <a:sym typeface="Montserrat"/>
              </a:defRPr>
            </a:lvl7pPr>
            <a:lvl8pPr marL="3657600" lvl="7" indent="-304800">
              <a:spcBef>
                <a:spcPts val="0"/>
              </a:spcBef>
              <a:spcAft>
                <a:spcPts val="0"/>
              </a:spcAft>
              <a:buSzPts val="1200"/>
              <a:buFont typeface="Montserrat"/>
              <a:buChar char="○"/>
              <a:defRPr sz="1200">
                <a:latin typeface="Montserrat"/>
                <a:ea typeface="Montserrat"/>
                <a:cs typeface="Montserrat"/>
                <a:sym typeface="Montserrat"/>
              </a:defRPr>
            </a:lvl8pPr>
            <a:lvl9pPr marL="4114800" lvl="8" indent="-304800">
              <a:spcBef>
                <a:spcPts val="0"/>
              </a:spcBef>
              <a:spcAft>
                <a:spcPts val="0"/>
              </a:spcAft>
              <a:buSzPts val="1200"/>
              <a:buFont typeface="Montserrat"/>
              <a:buChar char="■"/>
              <a:defRPr sz="1200">
                <a:latin typeface="Montserrat"/>
                <a:ea typeface="Montserrat"/>
                <a:cs typeface="Montserrat"/>
                <a:sym typeface="Montserrat"/>
              </a:defRPr>
            </a:lvl9pPr>
          </a:lstStyle>
          <a:p>
            <a:endParaRPr/>
          </a:p>
        </p:txBody>
      </p:sp>
      <p:pic>
        <p:nvPicPr>
          <p:cNvPr id="44" name="Google Shape;44;p6"/>
          <p:cNvPicPr preferRelativeResize="0"/>
          <p:nvPr/>
        </p:nvPicPr>
        <p:blipFill>
          <a:blip r:embed="rId2">
            <a:alphaModFix/>
          </a:blip>
          <a:stretch>
            <a:fillRect/>
          </a:stretch>
        </p:blipFill>
        <p:spPr>
          <a:xfrm>
            <a:off x="8155184" y="33947"/>
            <a:ext cx="876879" cy="399275"/>
          </a:xfrm>
          <a:prstGeom prst="rect">
            <a:avLst/>
          </a:prstGeom>
          <a:noFill/>
          <a:ln>
            <a:noFill/>
          </a:ln>
        </p:spPr>
      </p:pic>
      <p:pic>
        <p:nvPicPr>
          <p:cNvPr id="45" name="Google Shape;45;p6"/>
          <p:cNvPicPr preferRelativeResize="0"/>
          <p:nvPr/>
        </p:nvPicPr>
        <p:blipFill>
          <a:blip r:embed="rId3">
            <a:alphaModFix/>
          </a:blip>
          <a:stretch>
            <a:fillRect/>
          </a:stretch>
        </p:blipFill>
        <p:spPr>
          <a:xfrm>
            <a:off x="8078975" y="4699100"/>
            <a:ext cx="558475" cy="300725"/>
          </a:xfrm>
          <a:prstGeom prst="rect">
            <a:avLst/>
          </a:prstGeom>
          <a:noFill/>
          <a:ln>
            <a:noFill/>
          </a:ln>
        </p:spPr>
      </p:pic>
      <p:pic>
        <p:nvPicPr>
          <p:cNvPr id="46" name="Google Shape;46;p6"/>
          <p:cNvPicPr preferRelativeResize="0"/>
          <p:nvPr/>
        </p:nvPicPr>
        <p:blipFill rotWithShape="1">
          <a:blip r:embed="rId4">
            <a:alphaModFix/>
          </a:blip>
          <a:srcRect t="30756" b="28576"/>
          <a:stretch/>
        </p:blipFill>
        <p:spPr>
          <a:xfrm>
            <a:off x="432025" y="4610038"/>
            <a:ext cx="1665398" cy="47885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52"/>
        <p:cNvGrpSpPr/>
        <p:nvPr/>
      </p:nvGrpSpPr>
      <p:grpSpPr>
        <a:xfrm>
          <a:off x="0" y="0"/>
          <a:ext cx="0" cy="0"/>
          <a:chOff x="0" y="0"/>
          <a:chExt cx="0" cy="0"/>
        </a:xfrm>
      </p:grpSpPr>
      <p:sp>
        <p:nvSpPr>
          <p:cNvPr id="53" name="Google Shape;53;p8"/>
          <p:cNvSpPr/>
          <p:nvPr/>
        </p:nvSpPr>
        <p:spPr>
          <a:xfrm>
            <a:off x="-27250" y="-18175"/>
            <a:ext cx="9171300" cy="5161800"/>
          </a:xfrm>
          <a:prstGeom prst="rect">
            <a:avLst/>
          </a:prstGeom>
          <a:solidFill>
            <a:srgbClr val="F8C8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8"/>
          <p:cNvSpPr txBox="1">
            <a:spLocks noGrp="1"/>
          </p:cNvSpPr>
          <p:nvPr>
            <p:ph type="title"/>
          </p:nvPr>
        </p:nvSpPr>
        <p:spPr>
          <a:xfrm>
            <a:off x="490250" y="450150"/>
            <a:ext cx="8061000" cy="3762900"/>
          </a:xfrm>
          <a:prstGeom prst="rect">
            <a:avLst/>
          </a:prstGeom>
        </p:spPr>
        <p:txBody>
          <a:bodyPr spcFirstLastPara="1" wrap="square" lIns="91425" tIns="91425" rIns="91425" bIns="91425" anchor="ctr" anchorCtr="0">
            <a:normAutofit/>
          </a:bodyPr>
          <a:lstStyle>
            <a:lvl1pPr lvl="0">
              <a:spcBef>
                <a:spcPts val="0"/>
              </a:spcBef>
              <a:spcAft>
                <a:spcPts val="0"/>
              </a:spcAft>
              <a:buClr>
                <a:srgbClr val="414141"/>
              </a:buClr>
              <a:buSzPts val="4000"/>
              <a:buFont typeface="Montserrat"/>
              <a:buNone/>
              <a:defRPr sz="4000" b="1">
                <a:solidFill>
                  <a:srgbClr val="414141"/>
                </a:solidFill>
                <a:latin typeface="Montserrat"/>
                <a:ea typeface="Montserrat"/>
                <a:cs typeface="Montserrat"/>
                <a:sym typeface="Montserrat"/>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55" name="Google Shape;55;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a:t>
            </a:fld>
            <a:endParaRPr/>
          </a:p>
        </p:txBody>
      </p:sp>
      <p:pic>
        <p:nvPicPr>
          <p:cNvPr id="56" name="Google Shape;56;p8"/>
          <p:cNvPicPr preferRelativeResize="0"/>
          <p:nvPr/>
        </p:nvPicPr>
        <p:blipFill>
          <a:blip r:embed="rId2">
            <a:alphaModFix/>
          </a:blip>
          <a:stretch>
            <a:fillRect/>
          </a:stretch>
        </p:blipFill>
        <p:spPr>
          <a:xfrm>
            <a:off x="8155184" y="33947"/>
            <a:ext cx="876879" cy="399275"/>
          </a:xfrm>
          <a:prstGeom prst="rect">
            <a:avLst/>
          </a:prstGeom>
          <a:noFill/>
          <a:ln>
            <a:noFill/>
          </a:ln>
        </p:spPr>
      </p:pic>
      <p:pic>
        <p:nvPicPr>
          <p:cNvPr id="57" name="Google Shape;57;p8"/>
          <p:cNvPicPr preferRelativeResize="0"/>
          <p:nvPr/>
        </p:nvPicPr>
        <p:blipFill>
          <a:blip r:embed="rId3">
            <a:alphaModFix/>
          </a:blip>
          <a:stretch>
            <a:fillRect/>
          </a:stretch>
        </p:blipFill>
        <p:spPr>
          <a:xfrm>
            <a:off x="7910675" y="4073939"/>
            <a:ext cx="1365875" cy="1365875"/>
          </a:xfrm>
          <a:prstGeom prst="rect">
            <a:avLst/>
          </a:prstGeom>
          <a:noFill/>
          <a:ln>
            <a:noFill/>
          </a:ln>
        </p:spPr>
      </p:pic>
      <p:pic>
        <p:nvPicPr>
          <p:cNvPr id="58" name="Google Shape;58;p8"/>
          <p:cNvPicPr preferRelativeResize="0"/>
          <p:nvPr/>
        </p:nvPicPr>
        <p:blipFill>
          <a:blip r:embed="rId4">
            <a:alphaModFix/>
          </a:blip>
          <a:stretch>
            <a:fillRect/>
          </a:stretch>
        </p:blipFill>
        <p:spPr>
          <a:xfrm>
            <a:off x="0" y="4264238"/>
            <a:ext cx="1163080" cy="792599"/>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Ejercicios e imagen">
  <p:cSld name="SECTION_TITLE_AND_DESCRIPTION">
    <p:spTree>
      <p:nvGrpSpPr>
        <p:cNvPr id="1" name="Shape 59"/>
        <p:cNvGrpSpPr/>
        <p:nvPr/>
      </p:nvGrpSpPr>
      <p:grpSpPr>
        <a:xfrm>
          <a:off x="0" y="0"/>
          <a:ext cx="0" cy="0"/>
          <a:chOff x="0" y="0"/>
          <a:chExt cx="0" cy="0"/>
        </a:xfrm>
      </p:grpSpPr>
      <p:sp>
        <p:nvSpPr>
          <p:cNvPr id="60" name="Google Shape;60;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9"/>
          <p:cNvSpPr txBox="1">
            <a:spLocks noGrp="1"/>
          </p:cNvSpPr>
          <p:nvPr>
            <p:ph type="title"/>
          </p:nvPr>
        </p:nvSpPr>
        <p:spPr>
          <a:xfrm>
            <a:off x="265500" y="7759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3800"/>
              <a:buFont typeface="Montserrat"/>
              <a:buNone/>
              <a:defRPr sz="3800">
                <a:latin typeface="Montserrat"/>
                <a:ea typeface="Montserrat"/>
                <a:cs typeface="Montserrat"/>
                <a:sym typeface="Montserrat"/>
              </a:defRPr>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62" name="Google Shape;62;p9"/>
          <p:cNvSpPr txBox="1">
            <a:spLocks noGrp="1"/>
          </p:cNvSpPr>
          <p:nvPr>
            <p:ph type="subTitle" idx="1"/>
          </p:nvPr>
        </p:nvSpPr>
        <p:spPr>
          <a:xfrm>
            <a:off x="265500" y="24982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Font typeface="Montserrat"/>
              <a:buNone/>
              <a:defRPr sz="2100">
                <a:latin typeface="Montserrat"/>
                <a:ea typeface="Montserrat"/>
                <a:cs typeface="Montserrat"/>
                <a:sym typeface="Montserrat"/>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63" name="Google Shape;63;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a:t>
            </a:fld>
            <a:endParaRPr/>
          </a:p>
        </p:txBody>
      </p:sp>
      <p:sp>
        <p:nvSpPr>
          <p:cNvPr id="64" name="Google Shape;64;p9"/>
          <p:cNvSpPr/>
          <p:nvPr/>
        </p:nvSpPr>
        <p:spPr>
          <a:xfrm>
            <a:off x="4572150" y="-18175"/>
            <a:ext cx="4572000" cy="5161800"/>
          </a:xfrm>
          <a:prstGeom prst="rect">
            <a:avLst/>
          </a:prstGeom>
          <a:solidFill>
            <a:srgbClr val="F8C8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5" name="Google Shape;65;p9"/>
          <p:cNvPicPr preferRelativeResize="0"/>
          <p:nvPr/>
        </p:nvPicPr>
        <p:blipFill>
          <a:blip r:embed="rId2">
            <a:alphaModFix/>
          </a:blip>
          <a:stretch>
            <a:fillRect/>
          </a:stretch>
        </p:blipFill>
        <p:spPr>
          <a:xfrm>
            <a:off x="8155184" y="33947"/>
            <a:ext cx="876879" cy="399275"/>
          </a:xfrm>
          <a:prstGeom prst="rect">
            <a:avLst/>
          </a:prstGeom>
          <a:noFill/>
          <a:ln>
            <a:noFill/>
          </a:ln>
        </p:spPr>
      </p:pic>
      <p:pic>
        <p:nvPicPr>
          <p:cNvPr id="66" name="Google Shape;66;p9"/>
          <p:cNvPicPr preferRelativeResize="0"/>
          <p:nvPr/>
        </p:nvPicPr>
        <p:blipFill>
          <a:blip r:embed="rId3">
            <a:alphaModFix/>
          </a:blip>
          <a:stretch>
            <a:fillRect/>
          </a:stretch>
        </p:blipFill>
        <p:spPr>
          <a:xfrm>
            <a:off x="3506975" y="4699100"/>
            <a:ext cx="558475" cy="300725"/>
          </a:xfrm>
          <a:prstGeom prst="rect">
            <a:avLst/>
          </a:prstGeom>
          <a:noFill/>
          <a:ln>
            <a:noFill/>
          </a:ln>
        </p:spPr>
      </p:pic>
      <p:pic>
        <p:nvPicPr>
          <p:cNvPr id="67" name="Google Shape;67;p9"/>
          <p:cNvPicPr preferRelativeResize="0"/>
          <p:nvPr/>
        </p:nvPicPr>
        <p:blipFill rotWithShape="1">
          <a:blip r:embed="rId4">
            <a:alphaModFix/>
          </a:blip>
          <a:srcRect t="30756" b="28576"/>
          <a:stretch/>
        </p:blipFill>
        <p:spPr>
          <a:xfrm>
            <a:off x="432025" y="4610038"/>
            <a:ext cx="1665398" cy="47885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itas">
  <p:cSld name="CAPTION_ONLY">
    <p:spTree>
      <p:nvGrpSpPr>
        <p:cNvPr id="1" name="Shape 68"/>
        <p:cNvGrpSpPr/>
        <p:nvPr/>
      </p:nvGrpSpPr>
      <p:grpSpPr>
        <a:xfrm>
          <a:off x="0" y="0"/>
          <a:ext cx="0" cy="0"/>
          <a:chOff x="0" y="0"/>
          <a:chExt cx="0" cy="0"/>
        </a:xfrm>
      </p:grpSpPr>
      <p:sp>
        <p:nvSpPr>
          <p:cNvPr id="69" name="Google Shape;69;p10"/>
          <p:cNvSpPr/>
          <p:nvPr/>
        </p:nvSpPr>
        <p:spPr>
          <a:xfrm>
            <a:off x="-13650" y="-45425"/>
            <a:ext cx="9171300" cy="558000"/>
          </a:xfrm>
          <a:prstGeom prst="rect">
            <a:avLst/>
          </a:prstGeom>
          <a:solidFill>
            <a:srgbClr val="F8C8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10"/>
          <p:cNvSpPr txBox="1">
            <a:spLocks noGrp="1"/>
          </p:cNvSpPr>
          <p:nvPr>
            <p:ph type="body" idx="1"/>
          </p:nvPr>
        </p:nvSpPr>
        <p:spPr>
          <a:xfrm>
            <a:off x="433800" y="1715975"/>
            <a:ext cx="8203800" cy="14820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2000"/>
              <a:buFont typeface="Montserrat"/>
              <a:buNone/>
              <a:defRPr sz="2000" i="1">
                <a:latin typeface="Montserrat"/>
                <a:ea typeface="Montserrat"/>
                <a:cs typeface="Montserrat"/>
                <a:sym typeface="Montserrat"/>
              </a:defRPr>
            </a:lvl1pPr>
          </a:lstStyle>
          <a:p>
            <a:endParaRPr/>
          </a:p>
        </p:txBody>
      </p:sp>
      <p:pic>
        <p:nvPicPr>
          <p:cNvPr id="71" name="Google Shape;71;p10"/>
          <p:cNvPicPr preferRelativeResize="0"/>
          <p:nvPr/>
        </p:nvPicPr>
        <p:blipFill>
          <a:blip r:embed="rId2">
            <a:alphaModFix/>
          </a:blip>
          <a:stretch>
            <a:fillRect/>
          </a:stretch>
        </p:blipFill>
        <p:spPr>
          <a:xfrm>
            <a:off x="127225" y="906000"/>
            <a:ext cx="1429649" cy="936662"/>
          </a:xfrm>
          <a:prstGeom prst="rect">
            <a:avLst/>
          </a:prstGeom>
          <a:noFill/>
          <a:ln>
            <a:noFill/>
          </a:ln>
        </p:spPr>
      </p:pic>
      <p:pic>
        <p:nvPicPr>
          <p:cNvPr id="72" name="Google Shape;72;p10"/>
          <p:cNvPicPr preferRelativeResize="0"/>
          <p:nvPr/>
        </p:nvPicPr>
        <p:blipFill>
          <a:blip r:embed="rId3">
            <a:alphaModFix/>
          </a:blip>
          <a:stretch>
            <a:fillRect/>
          </a:stretch>
        </p:blipFill>
        <p:spPr>
          <a:xfrm>
            <a:off x="7632800" y="2758064"/>
            <a:ext cx="1385650" cy="907836"/>
          </a:xfrm>
          <a:prstGeom prst="rect">
            <a:avLst/>
          </a:prstGeom>
          <a:noFill/>
          <a:ln>
            <a:noFill/>
          </a:ln>
        </p:spPr>
      </p:pic>
      <p:sp>
        <p:nvSpPr>
          <p:cNvPr id="73" name="Google Shape;73;p10"/>
          <p:cNvSpPr txBox="1"/>
          <p:nvPr/>
        </p:nvSpPr>
        <p:spPr>
          <a:xfrm>
            <a:off x="432025" y="3792225"/>
            <a:ext cx="8401800" cy="400200"/>
          </a:xfrm>
          <a:prstGeom prst="rect">
            <a:avLst/>
          </a:prstGeom>
          <a:noFill/>
          <a:ln>
            <a:noFill/>
          </a:ln>
        </p:spPr>
        <p:txBody>
          <a:bodyPr spcFirstLastPara="1" wrap="square" lIns="91425" tIns="91425" rIns="91425" bIns="91425" anchor="ctr" anchorCtr="0">
            <a:spAutoFit/>
          </a:bodyPr>
          <a:lstStyle/>
          <a:p>
            <a:pPr marL="0" lvl="0" indent="0" algn="l" rtl="0">
              <a:spcBef>
                <a:spcPts val="0"/>
              </a:spcBef>
              <a:spcAft>
                <a:spcPts val="0"/>
              </a:spcAft>
              <a:buNone/>
            </a:pPr>
            <a:r>
              <a:rPr lang="es" b="1">
                <a:solidFill>
                  <a:schemeClr val="dk1"/>
                </a:solidFill>
                <a:latin typeface="Montserrat"/>
                <a:ea typeface="Montserrat"/>
                <a:cs typeface="Montserrat"/>
                <a:sym typeface="Montserrat"/>
              </a:rPr>
              <a:t>Autor/as/es:</a:t>
            </a:r>
            <a:endParaRPr b="1">
              <a:solidFill>
                <a:schemeClr val="dk1"/>
              </a:solidFill>
              <a:latin typeface="Montserrat"/>
              <a:ea typeface="Montserrat"/>
              <a:cs typeface="Montserrat"/>
              <a:sym typeface="Montserrat"/>
            </a:endParaRPr>
          </a:p>
        </p:txBody>
      </p:sp>
      <p:pic>
        <p:nvPicPr>
          <p:cNvPr id="74" name="Google Shape;74;p10"/>
          <p:cNvPicPr preferRelativeResize="0"/>
          <p:nvPr/>
        </p:nvPicPr>
        <p:blipFill>
          <a:blip r:embed="rId4">
            <a:alphaModFix/>
          </a:blip>
          <a:stretch>
            <a:fillRect/>
          </a:stretch>
        </p:blipFill>
        <p:spPr>
          <a:xfrm>
            <a:off x="8155184" y="33947"/>
            <a:ext cx="876879" cy="399275"/>
          </a:xfrm>
          <a:prstGeom prst="rect">
            <a:avLst/>
          </a:prstGeom>
          <a:noFill/>
          <a:ln>
            <a:noFill/>
          </a:ln>
        </p:spPr>
      </p:pic>
      <p:pic>
        <p:nvPicPr>
          <p:cNvPr id="75" name="Google Shape;75;p10"/>
          <p:cNvPicPr preferRelativeResize="0"/>
          <p:nvPr/>
        </p:nvPicPr>
        <p:blipFill>
          <a:blip r:embed="rId5">
            <a:alphaModFix/>
          </a:blip>
          <a:stretch>
            <a:fillRect/>
          </a:stretch>
        </p:blipFill>
        <p:spPr>
          <a:xfrm>
            <a:off x="8078975" y="4699100"/>
            <a:ext cx="558475" cy="300725"/>
          </a:xfrm>
          <a:prstGeom prst="rect">
            <a:avLst/>
          </a:prstGeom>
          <a:noFill/>
          <a:ln>
            <a:noFill/>
          </a:ln>
        </p:spPr>
      </p:pic>
      <p:sp>
        <p:nvSpPr>
          <p:cNvPr id="76" name="Google Shape;76;p10"/>
          <p:cNvSpPr txBox="1">
            <a:spLocks noGrp="1"/>
          </p:cNvSpPr>
          <p:nvPr>
            <p:ph type="title"/>
          </p:nvPr>
        </p:nvSpPr>
        <p:spPr>
          <a:xfrm>
            <a:off x="1766475" y="3773600"/>
            <a:ext cx="7145100" cy="300600"/>
          </a:xfrm>
          <a:prstGeom prst="rect">
            <a:avLst/>
          </a:prstGeom>
        </p:spPr>
        <p:txBody>
          <a:bodyPr spcFirstLastPara="1" wrap="square" lIns="91425" tIns="91425" rIns="91425" bIns="91425" anchor="t" anchorCtr="0">
            <a:normAutofit/>
          </a:bodyPr>
          <a:lstStyle>
            <a:lvl1pPr lvl="0" rtl="0">
              <a:spcBef>
                <a:spcPts val="0"/>
              </a:spcBef>
              <a:spcAft>
                <a:spcPts val="0"/>
              </a:spcAft>
              <a:buSzPts val="1500"/>
              <a:buFont typeface="Montserrat Medium"/>
              <a:buNone/>
              <a:defRPr sz="1500">
                <a:latin typeface="Montserrat Medium"/>
                <a:ea typeface="Montserrat Medium"/>
                <a:cs typeface="Montserrat Medium"/>
                <a:sym typeface="Montserrat Medium"/>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7" name="Google Shape;77;p10"/>
          <p:cNvSpPr txBox="1">
            <a:spLocks noGrp="1"/>
          </p:cNvSpPr>
          <p:nvPr>
            <p:ph type="title" idx="2"/>
          </p:nvPr>
        </p:nvSpPr>
        <p:spPr>
          <a:xfrm>
            <a:off x="432025" y="83275"/>
            <a:ext cx="7145100" cy="399300"/>
          </a:xfrm>
          <a:prstGeom prst="rect">
            <a:avLst/>
          </a:prstGeom>
        </p:spPr>
        <p:txBody>
          <a:bodyPr spcFirstLastPara="1" wrap="square" lIns="91425" tIns="91425" rIns="91425" bIns="91425" anchor="t" anchorCtr="0">
            <a:normAutofit/>
          </a:bodyPr>
          <a:lstStyle>
            <a:lvl1pPr lvl="0" rtl="0">
              <a:spcBef>
                <a:spcPts val="0"/>
              </a:spcBef>
              <a:spcAft>
                <a:spcPts val="0"/>
              </a:spcAft>
              <a:buSzPts val="1500"/>
              <a:buFont typeface="Montserrat SemiBold"/>
              <a:buNone/>
              <a:defRPr sz="1500">
                <a:latin typeface="Montserrat SemiBold"/>
                <a:ea typeface="Montserrat SemiBold"/>
                <a:cs typeface="Montserrat SemiBold"/>
                <a:sym typeface="Montserrat Semi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pic>
        <p:nvPicPr>
          <p:cNvPr id="78" name="Google Shape;78;p10"/>
          <p:cNvPicPr preferRelativeResize="0"/>
          <p:nvPr/>
        </p:nvPicPr>
        <p:blipFill rotWithShape="1">
          <a:blip r:embed="rId6">
            <a:alphaModFix/>
          </a:blip>
          <a:srcRect t="30756" b="28576"/>
          <a:stretch/>
        </p:blipFill>
        <p:spPr>
          <a:xfrm>
            <a:off x="432025" y="4610038"/>
            <a:ext cx="1665398" cy="478850"/>
          </a:xfrm>
          <a:prstGeom prst="rect">
            <a:avLst/>
          </a:prstGeom>
          <a:noFill/>
          <a:ln>
            <a:noFill/>
          </a:ln>
        </p:spPr>
      </p:pic>
    </p:spTree>
  </p:cSld>
  <p:clrMapOvr>
    <a:masterClrMapping/>
  </p:clrMapOvr>
  <p:extLst>
    <p:ext uri="{DCECCB84-F9BA-43D5-87BE-67443E8EF086}">
      <p15:sldGuideLst xmlns:p15="http://schemas.microsoft.com/office/powerpoint/2012/main">
        <p15:guide id="1" pos="272">
          <p15:clr>
            <a:srgbClr val="FA7B17"/>
          </p15:clr>
        </p15:guide>
        <p15:guide id="2" pos="5441">
          <p15:clr>
            <a:srgbClr val="FA7B17"/>
          </p15:clr>
        </p15:guide>
        <p15:guide id="3" orient="horz" pos="2551">
          <p15:clr>
            <a:srgbClr val="FA7B17"/>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ítulo tarea y consigna">
  <p:cSld name="BIG_NUMBER">
    <p:spTree>
      <p:nvGrpSpPr>
        <p:cNvPr id="1" name="Shape 79"/>
        <p:cNvGrpSpPr/>
        <p:nvPr/>
      </p:nvGrpSpPr>
      <p:grpSpPr>
        <a:xfrm>
          <a:off x="0" y="0"/>
          <a:ext cx="0" cy="0"/>
          <a:chOff x="0" y="0"/>
          <a:chExt cx="0" cy="0"/>
        </a:xfrm>
      </p:grpSpPr>
      <p:sp>
        <p:nvSpPr>
          <p:cNvPr id="80" name="Google Shape;80;p11"/>
          <p:cNvSpPr/>
          <p:nvPr/>
        </p:nvSpPr>
        <p:spPr>
          <a:xfrm>
            <a:off x="-13650" y="4328925"/>
            <a:ext cx="9171300" cy="855900"/>
          </a:xfrm>
          <a:prstGeom prst="rect">
            <a:avLst/>
          </a:prstGeom>
          <a:solidFill>
            <a:srgbClr val="F8C8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a:t>
            </a:fld>
            <a:endParaRPr/>
          </a:p>
        </p:txBody>
      </p:sp>
      <p:pic>
        <p:nvPicPr>
          <p:cNvPr id="82" name="Google Shape;82;p11"/>
          <p:cNvPicPr preferRelativeResize="0"/>
          <p:nvPr/>
        </p:nvPicPr>
        <p:blipFill>
          <a:blip r:embed="rId2">
            <a:alphaModFix/>
          </a:blip>
          <a:stretch>
            <a:fillRect/>
          </a:stretch>
        </p:blipFill>
        <p:spPr>
          <a:xfrm>
            <a:off x="4026135" y="4508338"/>
            <a:ext cx="1091725" cy="497100"/>
          </a:xfrm>
          <a:prstGeom prst="rect">
            <a:avLst/>
          </a:prstGeom>
          <a:noFill/>
          <a:ln>
            <a:noFill/>
          </a:ln>
        </p:spPr>
      </p:pic>
      <p:pic>
        <p:nvPicPr>
          <p:cNvPr id="83" name="Google Shape;83;p11"/>
          <p:cNvPicPr preferRelativeResize="0"/>
          <p:nvPr/>
        </p:nvPicPr>
        <p:blipFill>
          <a:blip r:embed="rId3">
            <a:alphaModFix/>
          </a:blip>
          <a:stretch>
            <a:fillRect/>
          </a:stretch>
        </p:blipFill>
        <p:spPr>
          <a:xfrm>
            <a:off x="0" y="4264238"/>
            <a:ext cx="1163080" cy="792599"/>
          </a:xfrm>
          <a:prstGeom prst="rect">
            <a:avLst/>
          </a:prstGeom>
          <a:noFill/>
          <a:ln>
            <a:noFill/>
          </a:ln>
        </p:spPr>
      </p:pic>
      <p:pic>
        <p:nvPicPr>
          <p:cNvPr id="84" name="Google Shape;84;p11"/>
          <p:cNvPicPr preferRelativeResize="0"/>
          <p:nvPr/>
        </p:nvPicPr>
        <p:blipFill>
          <a:blip r:embed="rId4">
            <a:alphaModFix/>
          </a:blip>
          <a:stretch>
            <a:fillRect/>
          </a:stretch>
        </p:blipFill>
        <p:spPr>
          <a:xfrm>
            <a:off x="7910675" y="4073939"/>
            <a:ext cx="1365875" cy="1365875"/>
          </a:xfrm>
          <a:prstGeom prst="rect">
            <a:avLst/>
          </a:prstGeom>
          <a:noFill/>
          <a:ln>
            <a:noFill/>
          </a:ln>
        </p:spPr>
      </p:pic>
      <p:sp>
        <p:nvSpPr>
          <p:cNvPr id="85" name="Google Shape;85;p11"/>
          <p:cNvSpPr txBox="1">
            <a:spLocks noGrp="1"/>
          </p:cNvSpPr>
          <p:nvPr>
            <p:ph type="title"/>
          </p:nvPr>
        </p:nvSpPr>
        <p:spPr>
          <a:xfrm>
            <a:off x="432025" y="187325"/>
            <a:ext cx="7982100" cy="497100"/>
          </a:xfrm>
          <a:prstGeom prst="rect">
            <a:avLst/>
          </a:prstGeom>
        </p:spPr>
        <p:txBody>
          <a:bodyPr spcFirstLastPara="1" wrap="square" lIns="91425" tIns="91425" rIns="91425" bIns="91425" anchor="ctr" anchorCtr="0">
            <a:normAutofit/>
          </a:bodyPr>
          <a:lstStyle>
            <a:lvl1pPr lvl="0" rtl="0">
              <a:spcBef>
                <a:spcPts val="0"/>
              </a:spcBef>
              <a:spcAft>
                <a:spcPts val="0"/>
              </a:spcAft>
              <a:buSzPts val="2600"/>
              <a:buFont typeface="Montserrat Medium"/>
              <a:buNone/>
              <a:defRPr sz="2600">
                <a:latin typeface="Montserrat Medium"/>
                <a:ea typeface="Montserrat Medium"/>
                <a:cs typeface="Montserrat Medium"/>
                <a:sym typeface="Montserrat Medium"/>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86" name="Google Shape;86;p11"/>
          <p:cNvSpPr txBox="1">
            <a:spLocks noGrp="1"/>
          </p:cNvSpPr>
          <p:nvPr>
            <p:ph type="body" idx="1"/>
          </p:nvPr>
        </p:nvSpPr>
        <p:spPr>
          <a:xfrm>
            <a:off x="432025" y="847675"/>
            <a:ext cx="8280000" cy="33180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Font typeface="Montserrat"/>
              <a:buChar char="●"/>
              <a:defRPr>
                <a:latin typeface="Montserrat"/>
                <a:ea typeface="Montserrat"/>
                <a:cs typeface="Montserrat"/>
                <a:sym typeface="Montserrat"/>
              </a:defRPr>
            </a:lvl1pPr>
            <a:lvl2pPr marL="914400" lvl="1" indent="-317500" rtl="0">
              <a:spcBef>
                <a:spcPts val="0"/>
              </a:spcBef>
              <a:spcAft>
                <a:spcPts val="0"/>
              </a:spcAft>
              <a:buSzPts val="1400"/>
              <a:buFont typeface="Montserrat"/>
              <a:buChar char="○"/>
              <a:defRPr>
                <a:latin typeface="Montserrat"/>
                <a:ea typeface="Montserrat"/>
                <a:cs typeface="Montserrat"/>
                <a:sym typeface="Montserrat"/>
              </a:defRPr>
            </a:lvl2pPr>
            <a:lvl3pPr marL="1371600" lvl="2" indent="-317500" rtl="0">
              <a:spcBef>
                <a:spcPts val="0"/>
              </a:spcBef>
              <a:spcAft>
                <a:spcPts val="0"/>
              </a:spcAft>
              <a:buSzPts val="1400"/>
              <a:buFont typeface="Montserrat"/>
              <a:buChar char="■"/>
              <a:defRPr>
                <a:latin typeface="Montserrat"/>
                <a:ea typeface="Montserrat"/>
                <a:cs typeface="Montserrat"/>
                <a:sym typeface="Montserrat"/>
              </a:defRPr>
            </a:lvl3pPr>
            <a:lvl4pPr marL="1828800" lvl="3" indent="-317500" rtl="0">
              <a:spcBef>
                <a:spcPts val="0"/>
              </a:spcBef>
              <a:spcAft>
                <a:spcPts val="0"/>
              </a:spcAft>
              <a:buSzPts val="1400"/>
              <a:buFont typeface="Montserrat"/>
              <a:buChar char="●"/>
              <a:defRPr>
                <a:latin typeface="Montserrat"/>
                <a:ea typeface="Montserrat"/>
                <a:cs typeface="Montserrat"/>
                <a:sym typeface="Montserrat"/>
              </a:defRPr>
            </a:lvl4pPr>
            <a:lvl5pPr marL="2286000" lvl="4" indent="-317500" rtl="0">
              <a:spcBef>
                <a:spcPts val="0"/>
              </a:spcBef>
              <a:spcAft>
                <a:spcPts val="0"/>
              </a:spcAft>
              <a:buSzPts val="1400"/>
              <a:buFont typeface="Montserrat"/>
              <a:buChar char="○"/>
              <a:defRPr>
                <a:latin typeface="Montserrat"/>
                <a:ea typeface="Montserrat"/>
                <a:cs typeface="Montserrat"/>
                <a:sym typeface="Montserrat"/>
              </a:defRPr>
            </a:lvl5pPr>
            <a:lvl6pPr marL="2743200" lvl="5" indent="-317500" rtl="0">
              <a:spcBef>
                <a:spcPts val="0"/>
              </a:spcBef>
              <a:spcAft>
                <a:spcPts val="0"/>
              </a:spcAft>
              <a:buSzPts val="1400"/>
              <a:buFont typeface="Montserrat"/>
              <a:buChar char="■"/>
              <a:defRPr>
                <a:latin typeface="Montserrat"/>
                <a:ea typeface="Montserrat"/>
                <a:cs typeface="Montserrat"/>
                <a:sym typeface="Montserrat"/>
              </a:defRPr>
            </a:lvl6pPr>
            <a:lvl7pPr marL="3200400" lvl="6" indent="-317500" rtl="0">
              <a:spcBef>
                <a:spcPts val="0"/>
              </a:spcBef>
              <a:spcAft>
                <a:spcPts val="0"/>
              </a:spcAft>
              <a:buSzPts val="1400"/>
              <a:buFont typeface="Montserrat"/>
              <a:buChar char="●"/>
              <a:defRPr>
                <a:latin typeface="Montserrat"/>
                <a:ea typeface="Montserrat"/>
                <a:cs typeface="Montserrat"/>
                <a:sym typeface="Montserrat"/>
              </a:defRPr>
            </a:lvl7pPr>
            <a:lvl8pPr marL="3657600" lvl="7" indent="-317500" rtl="0">
              <a:spcBef>
                <a:spcPts val="0"/>
              </a:spcBef>
              <a:spcAft>
                <a:spcPts val="0"/>
              </a:spcAft>
              <a:buSzPts val="1400"/>
              <a:buFont typeface="Montserrat"/>
              <a:buChar char="○"/>
              <a:defRPr>
                <a:latin typeface="Montserrat"/>
                <a:ea typeface="Montserrat"/>
                <a:cs typeface="Montserrat"/>
                <a:sym typeface="Montserrat"/>
              </a:defRPr>
            </a:lvl8pPr>
            <a:lvl9pPr marL="4114800" lvl="8" indent="-317500" rtl="0">
              <a:spcBef>
                <a:spcPts val="0"/>
              </a:spcBef>
              <a:spcAft>
                <a:spcPts val="0"/>
              </a:spcAft>
              <a:buSzPts val="1400"/>
              <a:buFont typeface="Montserrat"/>
              <a:buChar char="■"/>
              <a:defRPr>
                <a:latin typeface="Montserrat"/>
                <a:ea typeface="Montserrat"/>
                <a:cs typeface="Montserrat"/>
                <a:sym typeface="Montserrat"/>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5.xml"/><Relationship Id="rId5" Type="http://schemas.openxmlformats.org/officeDocument/2006/relationships/image" Target="../media/image19.pn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hyperlink" Target="https://inscripcionesagencia.bue.edu.ar/codoacodo/courses" TargetMode="External"/><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hyperlink" Target="https://agenciadeaprendizaje.bue.edu.ar/codo-a-codo/" TargetMode="External"/><Relationship Id="rId2" Type="http://schemas.openxmlformats.org/officeDocument/2006/relationships/notesSlide" Target="../notesSlides/notesSlide15.xml"/><Relationship Id="rId1" Type="http://schemas.openxmlformats.org/officeDocument/2006/relationships/slideLayout" Target="../slideLayouts/slideLayout4.xml"/><Relationship Id="rId5" Type="http://schemas.openxmlformats.org/officeDocument/2006/relationships/hyperlink" Target="https://inscripcionesagencia.bue.edu.ar/codoacodo/" TargetMode="External"/><Relationship Id="rId4" Type="http://schemas.openxmlformats.org/officeDocument/2006/relationships/hyperlink" Target="https://www.buenosaires.gob.ar/educacion/codoacodo/preguntas-frecuentes" TargetMode="External"/></Relationships>
</file>

<file path=ppt/slides/_rels/slide16.xml.rels><?xml version="1.0" encoding="UTF-8" standalone="yes"?>
<Relationships xmlns="http://schemas.openxmlformats.org/package/2006/relationships"><Relationship Id="rId3" Type="http://schemas.openxmlformats.org/officeDocument/2006/relationships/hyperlink" Target="https://drive.google.com/file/d/15pB2Za1eZyltldj7igV4GSyIBK7yMOyN/view?usp=share_link" TargetMode="External"/><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hyperlink" Target="https://docs.google.com/forms/d/e/1FAIpQLSc4L7q23Jjk2f5BBRP5wgXQLe3pzJVoJnde7dLbghURAzshSQ/viewform" TargetMode="External"/></Relationships>
</file>

<file path=ppt/slides/_rels/slide17.xml.rels><?xml version="1.0" encoding="UTF-8" standalone="yes"?>
<Relationships xmlns="http://schemas.openxmlformats.org/package/2006/relationships"><Relationship Id="rId3" Type="http://schemas.openxmlformats.org/officeDocument/2006/relationships/hyperlink" Target="https://youtu.be/7EB4t-VF3yU" TargetMode="External"/><Relationship Id="rId2" Type="http://schemas.openxmlformats.org/officeDocument/2006/relationships/notesSlide" Target="../notesSlides/notesSlide17.xml"/><Relationship Id="rId1" Type="http://schemas.openxmlformats.org/officeDocument/2006/relationships/slideLayout" Target="../slideLayouts/slideLayout5.xml"/><Relationship Id="rId6" Type="http://schemas.openxmlformats.org/officeDocument/2006/relationships/image" Target="../media/image20.png"/><Relationship Id="rId5" Type="http://schemas.openxmlformats.org/officeDocument/2006/relationships/hyperlink" Target="https://www.instagram.com/lic.escalanteleiva/" TargetMode="External"/><Relationship Id="rId4" Type="http://schemas.openxmlformats.org/officeDocument/2006/relationships/hyperlink" Target="https://www.linkedin.com/in/ramiroescalanteleiva/" TargetMode="External"/></Relationships>
</file>

<file path=ppt/slides/_rels/slide18.xml.rels><?xml version="1.0" encoding="UTF-8" standalone="yes"?>
<Relationships xmlns="http://schemas.openxmlformats.org/package/2006/relationships"><Relationship Id="rId3" Type="http://schemas.openxmlformats.org/officeDocument/2006/relationships/hyperlink" Target="https://youtu.be/01KaSW72cEg" TargetMode="External"/><Relationship Id="rId2" Type="http://schemas.openxmlformats.org/officeDocument/2006/relationships/notesSlide" Target="../notesSlides/notesSlide18.xml"/><Relationship Id="rId1" Type="http://schemas.openxmlformats.org/officeDocument/2006/relationships/slideLayout" Target="../slideLayouts/slideLayout5.xml"/><Relationship Id="rId6" Type="http://schemas.openxmlformats.org/officeDocument/2006/relationships/image" Target="../media/image21.png"/><Relationship Id="rId5" Type="http://schemas.openxmlformats.org/officeDocument/2006/relationships/hyperlink" Target="https://www.instagram.com/lic.escalanteleiva/" TargetMode="External"/><Relationship Id="rId4" Type="http://schemas.openxmlformats.org/officeDocument/2006/relationships/hyperlink" Target="https://www.linkedin.com/in/ramiroescalanteleiva/"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6"/>
          <p:cNvSpPr txBox="1">
            <a:spLocks noGrp="1"/>
          </p:cNvSpPr>
          <p:nvPr>
            <p:ph type="title"/>
          </p:nvPr>
        </p:nvSpPr>
        <p:spPr>
          <a:xfrm>
            <a:off x="3335100" y="1617575"/>
            <a:ext cx="5497200" cy="13752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s"/>
              <a:t>FULL STACK PYTHON</a:t>
            </a:r>
            <a:endParaRPr/>
          </a:p>
          <a:p>
            <a:pPr marL="0" lvl="0" indent="0" algn="ctr" rtl="0">
              <a:spcBef>
                <a:spcPts val="0"/>
              </a:spcBef>
              <a:spcAft>
                <a:spcPts val="0"/>
              </a:spcAft>
              <a:buNone/>
            </a:pPr>
            <a:r>
              <a:rPr lang="es"/>
              <a:t>Última clase</a:t>
            </a:r>
            <a:endParaRPr/>
          </a:p>
        </p:txBody>
      </p:sp>
      <p:sp>
        <p:nvSpPr>
          <p:cNvPr id="144" name="Google Shape;144;p16"/>
          <p:cNvSpPr txBox="1">
            <a:spLocks noGrp="1"/>
          </p:cNvSpPr>
          <p:nvPr>
            <p:ph type="subTitle" idx="1"/>
          </p:nvPr>
        </p:nvSpPr>
        <p:spPr>
          <a:xfrm>
            <a:off x="3335025" y="2986525"/>
            <a:ext cx="55344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s"/>
              <a:t>Cierre de cursada</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25"/>
          <p:cNvSpPr txBox="1">
            <a:spLocks noGrp="1"/>
          </p:cNvSpPr>
          <p:nvPr>
            <p:ph type="title"/>
          </p:nvPr>
        </p:nvSpPr>
        <p:spPr>
          <a:xfrm>
            <a:off x="311700" y="5974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Perfil profesional del egresado</a:t>
            </a:r>
            <a:endParaRPr/>
          </a:p>
        </p:txBody>
      </p:sp>
      <p:sp>
        <p:nvSpPr>
          <p:cNvPr id="210" name="Google Shape;210;p2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s" b="1" dirty="0"/>
              <a:t>Luego, aprendimos juntos los fundamentos del desarrollo Backend.</a:t>
            </a:r>
            <a:endParaRPr b="1" dirty="0"/>
          </a:p>
          <a:p>
            <a:pPr marL="0" lvl="0" indent="0" algn="l" rtl="0">
              <a:spcBef>
                <a:spcPts val="1200"/>
              </a:spcBef>
              <a:spcAft>
                <a:spcPts val="0"/>
              </a:spcAft>
              <a:buNone/>
            </a:pPr>
            <a:endParaRPr dirty="0"/>
          </a:p>
          <a:p>
            <a:pPr marL="457200" lvl="0" indent="-317500" algn="l" rtl="0">
              <a:spcBef>
                <a:spcPts val="1200"/>
              </a:spcBef>
              <a:spcAft>
                <a:spcPts val="0"/>
              </a:spcAft>
              <a:buSzPts val="1400"/>
              <a:buChar char="●"/>
            </a:pPr>
            <a:r>
              <a:rPr lang="es" dirty="0"/>
              <a:t>Crear bases de datos relacionales.</a:t>
            </a:r>
            <a:endParaRPr dirty="0"/>
          </a:p>
          <a:p>
            <a:pPr marL="457200" lvl="0" indent="-317500" algn="l" rtl="0">
              <a:spcBef>
                <a:spcPts val="0"/>
              </a:spcBef>
              <a:spcAft>
                <a:spcPts val="0"/>
              </a:spcAft>
              <a:buSzPts val="1400"/>
              <a:buChar char="●"/>
            </a:pPr>
            <a:r>
              <a:rPr lang="es" dirty="0"/>
              <a:t>Desarrollar consultas SQL.</a:t>
            </a:r>
            <a:endParaRPr dirty="0"/>
          </a:p>
          <a:p>
            <a:pPr marL="457200" lvl="0" indent="-317500" algn="l" rtl="0">
              <a:spcBef>
                <a:spcPts val="0"/>
              </a:spcBef>
              <a:spcAft>
                <a:spcPts val="0"/>
              </a:spcAft>
              <a:buSzPts val="1400"/>
              <a:buChar char="●"/>
            </a:pPr>
            <a:r>
              <a:rPr lang="es" dirty="0"/>
              <a:t>Consultar bases de datos relacionales para extraer información.</a:t>
            </a:r>
            <a:endParaRPr dirty="0"/>
          </a:p>
          <a:p>
            <a:pPr marL="0" lvl="0" indent="0" algn="l" rtl="0">
              <a:spcBef>
                <a:spcPts val="1200"/>
              </a:spcBef>
              <a:spcAft>
                <a:spcPts val="1200"/>
              </a:spcAft>
              <a:buNone/>
            </a:pPr>
            <a:endParaRPr dirty="0"/>
          </a:p>
        </p:txBody>
      </p:sp>
      <p:sp>
        <p:nvSpPr>
          <p:cNvPr id="211" name="Google Shape;211;p2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lnSpcReduction="20000"/>
          </a:bodyPr>
          <a:lstStyle/>
          <a:p>
            <a:pPr marL="0" lvl="0" indent="0" algn="l" rtl="0">
              <a:spcBef>
                <a:spcPts val="0"/>
              </a:spcBef>
              <a:spcAft>
                <a:spcPts val="0"/>
              </a:spcAft>
              <a:buNone/>
            </a:pPr>
            <a:endParaRPr/>
          </a:p>
          <a:p>
            <a:pPr marL="0" lvl="0" indent="0" algn="l" rtl="0">
              <a:spcBef>
                <a:spcPts val="1200"/>
              </a:spcBef>
              <a:spcAft>
                <a:spcPts val="0"/>
              </a:spcAft>
              <a:buNone/>
            </a:pPr>
            <a:endParaRPr/>
          </a:p>
          <a:p>
            <a:pPr marL="0" lvl="0" indent="0" algn="l" rtl="0">
              <a:spcBef>
                <a:spcPts val="1200"/>
              </a:spcBef>
              <a:spcAft>
                <a:spcPts val="0"/>
              </a:spcAft>
              <a:buNone/>
            </a:pPr>
            <a:endParaRPr/>
          </a:p>
          <a:p>
            <a:pPr marL="457200" lvl="0" indent="-317500" algn="l" rtl="0">
              <a:spcBef>
                <a:spcPts val="1200"/>
              </a:spcBef>
              <a:spcAft>
                <a:spcPts val="0"/>
              </a:spcAft>
              <a:buSzPts val="1400"/>
              <a:buChar char="●"/>
            </a:pPr>
            <a:r>
              <a:rPr lang="es"/>
              <a:t>Dominar los conceptos fundamentales de Python.</a:t>
            </a:r>
            <a:endParaRPr/>
          </a:p>
          <a:p>
            <a:pPr marL="457200" lvl="0" indent="-317500" algn="l" rtl="0">
              <a:spcBef>
                <a:spcPts val="0"/>
              </a:spcBef>
              <a:spcAft>
                <a:spcPts val="0"/>
              </a:spcAft>
              <a:buSzPts val="1400"/>
              <a:buChar char="●"/>
            </a:pPr>
            <a:r>
              <a:rPr lang="es"/>
              <a:t>Conocer el paradigma de la programación orientada a objetos.</a:t>
            </a:r>
            <a:endParaRPr/>
          </a:p>
          <a:p>
            <a:pPr marL="457200" lvl="0" indent="-317500" algn="l" rtl="0">
              <a:spcBef>
                <a:spcPts val="0"/>
              </a:spcBef>
              <a:spcAft>
                <a:spcPts val="0"/>
              </a:spcAft>
              <a:buSzPts val="1400"/>
              <a:buChar char="●"/>
            </a:pPr>
            <a:r>
              <a:rPr lang="es"/>
              <a:t>Trabajar con módulos, paquetes y librerías.</a:t>
            </a:r>
            <a:endParaRPr/>
          </a:p>
          <a:p>
            <a:pPr marL="457200" lvl="0" indent="-317500" algn="l" rtl="0">
              <a:spcBef>
                <a:spcPts val="0"/>
              </a:spcBef>
              <a:spcAft>
                <a:spcPts val="0"/>
              </a:spcAft>
              <a:buSzPts val="1400"/>
              <a:buChar char="●"/>
            </a:pPr>
            <a:r>
              <a:rPr lang="es"/>
              <a:t>Manejar y controlar errores en tiempo de ejecución.</a:t>
            </a:r>
            <a:endParaRPr/>
          </a:p>
          <a:p>
            <a:pPr marL="457200" lvl="0" indent="-317500" algn="l" rtl="0">
              <a:spcBef>
                <a:spcPts val="0"/>
              </a:spcBef>
              <a:spcAft>
                <a:spcPts val="0"/>
              </a:spcAft>
              <a:buSzPts val="1400"/>
              <a:buChar char="●"/>
            </a:pPr>
            <a:r>
              <a:rPr lang="es"/>
              <a:t>Aplicar un Framework de Python.</a:t>
            </a:r>
            <a:endParaRPr/>
          </a:p>
          <a:p>
            <a:pPr marL="457200" lvl="0" indent="-317500" algn="l" rtl="0">
              <a:spcBef>
                <a:spcPts val="0"/>
              </a:spcBef>
              <a:spcAft>
                <a:spcPts val="0"/>
              </a:spcAft>
              <a:buSzPts val="1400"/>
              <a:buChar char="●"/>
            </a:pPr>
            <a:r>
              <a:rPr lang="es"/>
              <a:t>Crear tu propio backend.</a:t>
            </a:r>
            <a:endParaRPr/>
          </a:p>
        </p:txBody>
      </p:sp>
      <p:pic>
        <p:nvPicPr>
          <p:cNvPr id="212" name="Google Shape;212;p25"/>
          <p:cNvPicPr preferRelativeResize="0"/>
          <p:nvPr/>
        </p:nvPicPr>
        <p:blipFill>
          <a:blip r:embed="rId3">
            <a:alphaModFix/>
          </a:blip>
          <a:stretch>
            <a:fillRect/>
          </a:stretch>
        </p:blipFill>
        <p:spPr>
          <a:xfrm>
            <a:off x="540375" y="1815175"/>
            <a:ext cx="354627" cy="360000"/>
          </a:xfrm>
          <a:prstGeom prst="rect">
            <a:avLst/>
          </a:prstGeom>
          <a:noFill/>
          <a:ln>
            <a:noFill/>
          </a:ln>
        </p:spPr>
      </p:pic>
      <p:pic>
        <p:nvPicPr>
          <p:cNvPr id="213" name="Google Shape;213;p25"/>
          <p:cNvPicPr preferRelativeResize="0"/>
          <p:nvPr/>
        </p:nvPicPr>
        <p:blipFill>
          <a:blip r:embed="rId4">
            <a:alphaModFix/>
          </a:blip>
          <a:stretch>
            <a:fillRect/>
          </a:stretch>
        </p:blipFill>
        <p:spPr>
          <a:xfrm>
            <a:off x="5060325" y="1815175"/>
            <a:ext cx="351045" cy="3600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26"/>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lnSpcReduction="10000"/>
          </a:bodyPr>
          <a:lstStyle/>
          <a:p>
            <a:pPr marL="0" lvl="0" indent="0" algn="l" rtl="0">
              <a:spcBef>
                <a:spcPts val="0"/>
              </a:spcBef>
              <a:spcAft>
                <a:spcPts val="0"/>
              </a:spcAft>
              <a:buNone/>
            </a:pPr>
            <a:r>
              <a:rPr lang="es" dirty="0"/>
              <a:t>Con lo aprendido pudimos desarrollar nuestro proyecto final.</a:t>
            </a:r>
            <a:endParaRPr dirty="0"/>
          </a:p>
          <a:p>
            <a:pPr marL="0" lvl="0" indent="0" algn="l" rtl="0">
              <a:spcBef>
                <a:spcPts val="1200"/>
              </a:spcBef>
              <a:spcAft>
                <a:spcPts val="1200"/>
              </a:spcAft>
              <a:buNone/>
            </a:pPr>
            <a:r>
              <a:rPr lang="es" dirty="0"/>
              <a:t>Desarrollamos una API con Python y conexión a Base de datos. Desarrollamos un sistema para la gestión de datos tipo CRUD. Desarrollamos un frontend que se integra con nuestra API que nos permitió integrar los conceptos correspondientes al desarrollo Front y Back-End así como también poner en práctica el uso de frameworks, librerías y el paradigma orientado a objetos.</a:t>
            </a:r>
            <a:endParaRPr dirty="0"/>
          </a:p>
        </p:txBody>
      </p:sp>
      <p:sp>
        <p:nvSpPr>
          <p:cNvPr id="219" name="Google Shape;219;p26"/>
          <p:cNvSpPr txBox="1">
            <a:spLocks noGrp="1"/>
          </p:cNvSpPr>
          <p:nvPr>
            <p:ph type="title"/>
          </p:nvPr>
        </p:nvSpPr>
        <p:spPr>
          <a:xfrm>
            <a:off x="311700" y="5974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Perfil profesional del egresado</a:t>
            </a:r>
            <a:endParaRPr/>
          </a:p>
        </p:txBody>
      </p:sp>
      <p:pic>
        <p:nvPicPr>
          <p:cNvPr id="221" name="Google Shape;221;p26"/>
          <p:cNvPicPr preferRelativeResize="0"/>
          <p:nvPr/>
        </p:nvPicPr>
        <p:blipFill rotWithShape="1">
          <a:blip r:embed="rId3">
            <a:alphaModFix/>
          </a:blip>
          <a:srcRect l="18327" t="17455" r="17745" b="18581"/>
          <a:stretch/>
        </p:blipFill>
        <p:spPr>
          <a:xfrm>
            <a:off x="5582912" y="1943625"/>
            <a:ext cx="2498874" cy="1308425"/>
          </a:xfrm>
          <a:prstGeom prst="rect">
            <a:avLst/>
          </a:prstGeom>
          <a:noFill/>
          <a:ln>
            <a:noFill/>
          </a:ln>
        </p:spPr>
      </p:pic>
      <p:pic>
        <p:nvPicPr>
          <p:cNvPr id="222" name="Google Shape;222;p26"/>
          <p:cNvPicPr preferRelativeResize="0"/>
          <p:nvPr/>
        </p:nvPicPr>
        <p:blipFill>
          <a:blip r:embed="rId4">
            <a:alphaModFix/>
          </a:blip>
          <a:stretch>
            <a:fillRect/>
          </a:stretch>
        </p:blipFill>
        <p:spPr>
          <a:xfrm>
            <a:off x="5685950" y="3508875"/>
            <a:ext cx="577800" cy="540000"/>
          </a:xfrm>
          <a:prstGeom prst="rect">
            <a:avLst/>
          </a:prstGeom>
          <a:noFill/>
          <a:ln>
            <a:noFill/>
          </a:ln>
        </p:spPr>
      </p:pic>
      <p:pic>
        <p:nvPicPr>
          <p:cNvPr id="223" name="Google Shape;223;p26"/>
          <p:cNvPicPr preferRelativeResize="0"/>
          <p:nvPr/>
        </p:nvPicPr>
        <p:blipFill>
          <a:blip r:embed="rId5">
            <a:alphaModFix/>
          </a:blip>
          <a:stretch>
            <a:fillRect/>
          </a:stretch>
        </p:blipFill>
        <p:spPr>
          <a:xfrm>
            <a:off x="7329975" y="3416925"/>
            <a:ext cx="714375" cy="7239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27"/>
          <p:cNvSpPr txBox="1">
            <a:spLocks noGrp="1"/>
          </p:cNvSpPr>
          <p:nvPr>
            <p:ph type="title"/>
          </p:nvPr>
        </p:nvSpPr>
        <p:spPr>
          <a:xfrm>
            <a:off x="311700" y="597425"/>
            <a:ext cx="85032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Próximos pasos</a:t>
            </a:r>
            <a:endParaRPr/>
          </a:p>
        </p:txBody>
      </p:sp>
      <p:sp>
        <p:nvSpPr>
          <p:cNvPr id="229" name="Google Shape;229;p27"/>
          <p:cNvSpPr txBox="1">
            <a:spLocks noGrp="1"/>
          </p:cNvSpPr>
          <p:nvPr>
            <p:ph type="body" idx="1"/>
          </p:nvPr>
        </p:nvSpPr>
        <p:spPr>
          <a:xfrm>
            <a:off x="432025" y="1304875"/>
            <a:ext cx="8280000" cy="3318000"/>
          </a:xfrm>
          <a:prstGeom prst="rect">
            <a:avLst/>
          </a:prstGeom>
        </p:spPr>
        <p:txBody>
          <a:bodyPr spcFirstLastPara="1" wrap="square" lIns="91425" tIns="91425" rIns="91425" bIns="91425" anchor="t" anchorCtr="0">
            <a:normAutofit fontScale="92500" lnSpcReduction="20000"/>
          </a:bodyPr>
          <a:lstStyle/>
          <a:p>
            <a:pPr marL="0" lvl="0" indent="0" algn="l" rtl="0">
              <a:spcBef>
                <a:spcPts val="0"/>
              </a:spcBef>
              <a:spcAft>
                <a:spcPts val="0"/>
              </a:spcAft>
              <a:buNone/>
            </a:pPr>
            <a:r>
              <a:rPr lang="es" b="1" dirty="0"/>
              <a:t>Te recomendamos:</a:t>
            </a:r>
            <a:endParaRPr b="1" dirty="0"/>
          </a:p>
          <a:p>
            <a:pPr marL="457200" lvl="0" indent="-334327" algn="l" rtl="0">
              <a:spcBef>
                <a:spcPts val="1200"/>
              </a:spcBef>
              <a:spcAft>
                <a:spcPts val="0"/>
              </a:spcAft>
              <a:buSzPct val="100000"/>
              <a:buChar char="●"/>
            </a:pPr>
            <a:r>
              <a:rPr lang="es" dirty="0"/>
              <a:t>Crear tu portfolio, recordá que lo importante es lucirse y mostrar de forma clara todo lo que hicimos durante el curso.</a:t>
            </a:r>
            <a:endParaRPr dirty="0"/>
          </a:p>
          <a:p>
            <a:pPr marL="457200" lvl="0" indent="-334327" algn="l" rtl="0">
              <a:spcBef>
                <a:spcPts val="0"/>
              </a:spcBef>
              <a:spcAft>
                <a:spcPts val="0"/>
              </a:spcAft>
              <a:buSzPct val="100000"/>
              <a:buChar char="●"/>
            </a:pPr>
            <a:r>
              <a:rPr lang="es" dirty="0"/>
              <a:t>Unirte a las redes sociales de Desarrolladores, y compartir tu portfolio.</a:t>
            </a:r>
            <a:endParaRPr dirty="0"/>
          </a:p>
          <a:p>
            <a:pPr marL="457200" lvl="0" indent="-334327" algn="l" rtl="0">
              <a:spcBef>
                <a:spcPts val="0"/>
              </a:spcBef>
              <a:spcAft>
                <a:spcPts val="0"/>
              </a:spcAft>
              <a:buSzPct val="100000"/>
              <a:buChar char="●"/>
            </a:pPr>
            <a:r>
              <a:rPr lang="es" dirty="0"/>
              <a:t>Actualizar tu LinkedIn, y generar tu red de contactos profesional.</a:t>
            </a:r>
            <a:endParaRPr dirty="0"/>
          </a:p>
          <a:p>
            <a:pPr marL="457200" lvl="0" indent="-334327" algn="l" rtl="0">
              <a:spcBef>
                <a:spcPts val="0"/>
              </a:spcBef>
              <a:spcAft>
                <a:spcPts val="0"/>
              </a:spcAft>
              <a:buSzPct val="100000"/>
              <a:buChar char="●"/>
            </a:pPr>
            <a:r>
              <a:rPr lang="es" dirty="0"/>
              <a:t>No perder el contacto con tu instructor y tus compañeros/as.</a:t>
            </a:r>
            <a:endParaRPr dirty="0"/>
          </a:p>
          <a:p>
            <a:pPr marL="457200" lvl="0" indent="-334327" algn="l" rtl="0">
              <a:spcBef>
                <a:spcPts val="0"/>
              </a:spcBef>
              <a:spcAft>
                <a:spcPts val="0"/>
              </a:spcAft>
              <a:buSzPct val="100000"/>
              <a:buChar char="●"/>
            </a:pPr>
            <a:r>
              <a:rPr lang="es" dirty="0"/>
              <a:t>Definir cuál de las áreas de IT te interesa más y apuntar a conseguir trabajo específico de lo que más disfrutaste del curso si es lo que te interesa.</a:t>
            </a:r>
            <a:endParaRPr dirty="0"/>
          </a:p>
          <a:p>
            <a:pPr marL="457200" lvl="0" indent="-334327" algn="l" rtl="0">
              <a:spcBef>
                <a:spcPts val="0"/>
              </a:spcBef>
              <a:spcAft>
                <a:spcPts val="0"/>
              </a:spcAft>
              <a:buSzPct val="100000"/>
              <a:buChar char="●"/>
            </a:pPr>
            <a:r>
              <a:rPr lang="es" dirty="0"/>
              <a:t>Continuar con tu formación, estudiando y actualizándote constantemente.</a:t>
            </a:r>
            <a:endParaRPr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28"/>
          <p:cNvSpPr txBox="1">
            <a:spLocks noGrp="1"/>
          </p:cNvSpPr>
          <p:nvPr>
            <p:ph type="title"/>
          </p:nvPr>
        </p:nvSpPr>
        <p:spPr>
          <a:xfrm>
            <a:off x="311700" y="597425"/>
            <a:ext cx="85032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¿Cómo continuamos?</a:t>
            </a:r>
            <a:endParaRPr/>
          </a:p>
        </p:txBody>
      </p:sp>
      <p:sp>
        <p:nvSpPr>
          <p:cNvPr id="235" name="Google Shape;235;p28"/>
          <p:cNvSpPr txBox="1">
            <a:spLocks noGrp="1"/>
          </p:cNvSpPr>
          <p:nvPr>
            <p:ph type="body" idx="1"/>
          </p:nvPr>
        </p:nvSpPr>
        <p:spPr>
          <a:xfrm>
            <a:off x="432025" y="1304875"/>
            <a:ext cx="8280000" cy="3318000"/>
          </a:xfrm>
          <a:prstGeom prst="rect">
            <a:avLst/>
          </a:prstGeom>
        </p:spPr>
        <p:txBody>
          <a:bodyPr spcFirstLastPara="1" wrap="square" lIns="91425" tIns="91425" rIns="91425" bIns="91425" anchor="t" anchorCtr="0">
            <a:normAutofit lnSpcReduction="20000"/>
          </a:bodyPr>
          <a:lstStyle/>
          <a:p>
            <a:pPr marL="457200" lvl="0" indent="-342900" algn="l" rtl="0">
              <a:spcBef>
                <a:spcPts val="0"/>
              </a:spcBef>
              <a:spcAft>
                <a:spcPts val="0"/>
              </a:spcAft>
              <a:buSzPts val="1800"/>
              <a:buChar char="●"/>
            </a:pPr>
            <a:r>
              <a:rPr lang="es"/>
              <a:t>Para poder seguir avanzando en tu carrera, también hay otras acciones que puedes hacer en el día a día para no dejar de aprender.</a:t>
            </a:r>
            <a:endParaRPr/>
          </a:p>
          <a:p>
            <a:pPr marL="457200" lvl="0" indent="-342900" algn="l" rtl="0">
              <a:spcBef>
                <a:spcPts val="0"/>
              </a:spcBef>
              <a:spcAft>
                <a:spcPts val="0"/>
              </a:spcAft>
              <a:buSzPts val="1800"/>
              <a:buChar char="●"/>
            </a:pPr>
            <a:r>
              <a:rPr lang="es"/>
              <a:t>Como toda área relacionada a la tecnología, el desarrollo Full Stack es una disciplina que avanza continuamente, por lo que mantenerse actualizado es sumamente importante. Para ello lo recomendable es unirse a grupos de desarrolladores, asistir a webinars o conferencias cada cierto tiempo, y realizar cursos de especialización.</a:t>
            </a:r>
            <a:endParaRPr/>
          </a:p>
          <a:p>
            <a:pPr marL="457200" lvl="0" indent="-342900" algn="l" rtl="0">
              <a:spcBef>
                <a:spcPts val="0"/>
              </a:spcBef>
              <a:spcAft>
                <a:spcPts val="0"/>
              </a:spcAft>
              <a:buSzPts val="1800"/>
              <a:buChar char="●"/>
            </a:pPr>
            <a:r>
              <a:rPr lang="es"/>
              <a:t>También es recomendable leer libros que traten temas técnicos u otros que te puedan servir de inspiración.</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29"/>
          <p:cNvSpPr txBox="1">
            <a:spLocks noGrp="1"/>
          </p:cNvSpPr>
          <p:nvPr>
            <p:ph type="title"/>
          </p:nvPr>
        </p:nvSpPr>
        <p:spPr>
          <a:xfrm>
            <a:off x="311700" y="597425"/>
            <a:ext cx="85032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Oferta de cursos de Codo a Codo</a:t>
            </a:r>
            <a:endParaRPr/>
          </a:p>
        </p:txBody>
      </p:sp>
      <p:sp>
        <p:nvSpPr>
          <p:cNvPr id="241" name="Google Shape;241;p29"/>
          <p:cNvSpPr txBox="1">
            <a:spLocks noGrp="1"/>
          </p:cNvSpPr>
          <p:nvPr>
            <p:ph type="body" idx="1"/>
          </p:nvPr>
        </p:nvSpPr>
        <p:spPr>
          <a:xfrm>
            <a:off x="432025" y="1304875"/>
            <a:ext cx="8280000" cy="33180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Clr>
                <a:schemeClr val="dk1"/>
              </a:buClr>
              <a:buSzPts val="1100"/>
              <a:buFont typeface="Arial"/>
              <a:buNone/>
            </a:pPr>
            <a:r>
              <a:rPr lang="es"/>
              <a:t>¡Queremos que sigas expandiendo tus conocimientos y habilidades! Te invitamos a explorar nuestra amplia oferta de cursos en Codo a Codo.</a:t>
            </a:r>
            <a:endParaRPr/>
          </a:p>
          <a:p>
            <a:pPr marL="0" lvl="0" indent="0" algn="l" rtl="0">
              <a:spcBef>
                <a:spcPts val="1200"/>
              </a:spcBef>
              <a:spcAft>
                <a:spcPts val="0"/>
              </a:spcAft>
              <a:buClr>
                <a:schemeClr val="dk1"/>
              </a:buClr>
              <a:buSzPts val="1100"/>
              <a:buFont typeface="Arial"/>
              <a:buNone/>
            </a:pPr>
            <a:r>
              <a:rPr lang="es"/>
              <a:t>Visita nuestro sitio web y conocé la variedad de cursos disponibles: </a:t>
            </a:r>
            <a:r>
              <a:rPr lang="es" u="sng">
                <a:solidFill>
                  <a:schemeClr val="hlink"/>
                </a:solidFill>
                <a:hlinkClick r:id="rId3"/>
              </a:rPr>
              <a:t>https://inscripcionesagencia.bue.edu.ar/codoacodo/courses</a:t>
            </a:r>
            <a:r>
              <a:rPr lang="es"/>
              <a:t> </a:t>
            </a:r>
            <a:endParaRPr/>
          </a:p>
          <a:p>
            <a:pPr marL="0" lvl="0" indent="0" algn="l" rtl="0">
              <a:spcBef>
                <a:spcPts val="1200"/>
              </a:spcBef>
              <a:spcAft>
                <a:spcPts val="1200"/>
              </a:spcAft>
              <a:buNone/>
            </a:pPr>
            <a:r>
              <a:rPr lang="es" b="1"/>
              <a:t>Animate a hacer carrera en Codo</a:t>
            </a:r>
            <a:endParaRPr b="1"/>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30"/>
          <p:cNvSpPr txBox="1">
            <a:spLocks noGrp="1"/>
          </p:cNvSpPr>
          <p:nvPr>
            <p:ph type="title"/>
          </p:nvPr>
        </p:nvSpPr>
        <p:spPr>
          <a:xfrm>
            <a:off x="311700" y="597425"/>
            <a:ext cx="85032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Más información</a:t>
            </a:r>
            <a:endParaRPr/>
          </a:p>
        </p:txBody>
      </p:sp>
      <p:sp>
        <p:nvSpPr>
          <p:cNvPr id="247" name="Google Shape;247;p30"/>
          <p:cNvSpPr txBox="1">
            <a:spLocks noGrp="1"/>
          </p:cNvSpPr>
          <p:nvPr>
            <p:ph type="body" idx="1"/>
          </p:nvPr>
        </p:nvSpPr>
        <p:spPr>
          <a:xfrm>
            <a:off x="432025" y="1304875"/>
            <a:ext cx="8280000" cy="33180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s" b="1"/>
              <a:t>Sitio oficial:</a:t>
            </a:r>
            <a:r>
              <a:rPr lang="es"/>
              <a:t> </a:t>
            </a:r>
            <a:r>
              <a:rPr lang="es" u="sng">
                <a:solidFill>
                  <a:schemeClr val="hlink"/>
                </a:solidFill>
                <a:hlinkClick r:id="rId3"/>
              </a:rPr>
              <a:t>https://agenciadeaprendizaje.bue.edu.ar/codo-a-codo/</a:t>
            </a:r>
            <a:r>
              <a:rPr lang="es"/>
              <a:t>  </a:t>
            </a:r>
            <a:endParaRPr/>
          </a:p>
          <a:p>
            <a:pPr marL="457200" lvl="0" indent="-342900" algn="l" rtl="0">
              <a:spcBef>
                <a:spcPts val="0"/>
              </a:spcBef>
              <a:spcAft>
                <a:spcPts val="0"/>
              </a:spcAft>
              <a:buSzPts val="1800"/>
              <a:buChar char="●"/>
            </a:pPr>
            <a:r>
              <a:rPr lang="es" b="1"/>
              <a:t>Preguntas frecuentes:</a:t>
            </a:r>
            <a:r>
              <a:rPr lang="es"/>
              <a:t> </a:t>
            </a:r>
            <a:r>
              <a:rPr lang="es" u="sng">
                <a:solidFill>
                  <a:schemeClr val="hlink"/>
                </a:solidFill>
                <a:hlinkClick r:id="rId4"/>
              </a:rPr>
              <a:t>https://www.buenosaires.gob.ar/educacion/codoacodo/preguntas-frecuentes</a:t>
            </a:r>
            <a:r>
              <a:rPr lang="es"/>
              <a:t> </a:t>
            </a:r>
            <a:endParaRPr/>
          </a:p>
          <a:p>
            <a:pPr marL="457200" lvl="0" indent="-342900" algn="l" rtl="0">
              <a:spcBef>
                <a:spcPts val="0"/>
              </a:spcBef>
              <a:spcAft>
                <a:spcPts val="0"/>
              </a:spcAft>
              <a:buSzPts val="1800"/>
              <a:buChar char="●"/>
            </a:pPr>
            <a:r>
              <a:rPr lang="es" b="1"/>
              <a:t>Inscripciones: </a:t>
            </a:r>
            <a:r>
              <a:rPr lang="es" u="sng">
                <a:solidFill>
                  <a:schemeClr val="hlink"/>
                </a:solidFill>
                <a:hlinkClick r:id="rId5"/>
              </a:rPr>
              <a:t>https://inscripcionesagencia.bue.edu.ar/codoacodo/</a:t>
            </a:r>
            <a:r>
              <a:rPr lang="es"/>
              <a:t>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31"/>
          <p:cNvSpPr txBox="1">
            <a:spLocks noGrp="1"/>
          </p:cNvSpPr>
          <p:nvPr>
            <p:ph type="title"/>
          </p:nvPr>
        </p:nvSpPr>
        <p:spPr>
          <a:xfrm>
            <a:off x="311700" y="597425"/>
            <a:ext cx="85032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¿Qué es Oportunidades Laborales?</a:t>
            </a:r>
            <a:endParaRPr/>
          </a:p>
        </p:txBody>
      </p:sp>
      <p:sp>
        <p:nvSpPr>
          <p:cNvPr id="253" name="Google Shape;253;p31"/>
          <p:cNvSpPr txBox="1">
            <a:spLocks noGrp="1"/>
          </p:cNvSpPr>
          <p:nvPr>
            <p:ph type="body" idx="1"/>
          </p:nvPr>
        </p:nvSpPr>
        <p:spPr>
          <a:xfrm>
            <a:off x="432025" y="1304875"/>
            <a:ext cx="8280000" cy="33180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Clr>
                <a:schemeClr val="dk1"/>
              </a:buClr>
              <a:buSzPts val="1100"/>
              <a:buFont typeface="Arial"/>
              <a:buNone/>
            </a:pPr>
            <a:r>
              <a:rPr lang="es"/>
              <a:t>Una iniciativa que busca fortalecer los perfiles de los/as estudiantes y egresados/as de la Agencia de Aprendizaje a lo largo de la vida, con el objetivo de vincularlos/as al mundo productivo y laboral.</a:t>
            </a:r>
            <a:endParaRPr/>
          </a:p>
          <a:p>
            <a:pPr marL="457200" lvl="0" indent="-342900" algn="l" rtl="0">
              <a:spcBef>
                <a:spcPts val="1200"/>
              </a:spcBef>
              <a:spcAft>
                <a:spcPts val="0"/>
              </a:spcAft>
              <a:buSzPts val="1800"/>
              <a:buChar char="●"/>
            </a:pPr>
            <a:r>
              <a:rPr lang="es"/>
              <a:t>Más info: </a:t>
            </a:r>
            <a:r>
              <a:rPr lang="es" u="sng">
                <a:solidFill>
                  <a:schemeClr val="hlink"/>
                </a:solidFill>
                <a:hlinkClick r:id="rId3"/>
              </a:rPr>
              <a:t>Presentación OL - Egresados_as.pdf</a:t>
            </a:r>
            <a:endParaRPr/>
          </a:p>
          <a:p>
            <a:pPr marL="0" lvl="0" indent="0" algn="l" rtl="0">
              <a:spcBef>
                <a:spcPts val="1200"/>
              </a:spcBef>
              <a:spcAft>
                <a:spcPts val="0"/>
              </a:spcAft>
              <a:buClr>
                <a:schemeClr val="dk1"/>
              </a:buClr>
              <a:buSzPts val="1100"/>
              <a:buFont typeface="Arial"/>
              <a:buNone/>
            </a:pPr>
            <a:r>
              <a:rPr lang="es"/>
              <a:t>¡Te invitamos a sumarte!</a:t>
            </a:r>
            <a:endParaRPr/>
          </a:p>
          <a:p>
            <a:pPr marL="457200" lvl="0" indent="-342900" algn="l" rtl="0">
              <a:spcBef>
                <a:spcPts val="1200"/>
              </a:spcBef>
              <a:spcAft>
                <a:spcPts val="0"/>
              </a:spcAft>
              <a:buSzPts val="1800"/>
              <a:buChar char="●"/>
            </a:pPr>
            <a:r>
              <a:rPr lang="es"/>
              <a:t>Inscribite completando el siguiente formulario: </a:t>
            </a:r>
            <a:r>
              <a:rPr lang="es" u="sng">
                <a:solidFill>
                  <a:schemeClr val="hlink"/>
                </a:solidFill>
                <a:hlinkClick r:id="rId4"/>
              </a:rPr>
              <a:t>HACÉ CLICK ACÁ</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p32"/>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fontScale="85000" lnSpcReduction="20000"/>
          </a:bodyPr>
          <a:lstStyle/>
          <a:p>
            <a:pPr marL="0" lvl="0" indent="0" algn="l" rtl="0">
              <a:spcBef>
                <a:spcPts val="0"/>
              </a:spcBef>
              <a:spcAft>
                <a:spcPts val="0"/>
              </a:spcAft>
              <a:buNone/>
            </a:pPr>
            <a:r>
              <a:rPr lang="es" b="1" dirty="0"/>
              <a:t>Secretos para buscar empleo en IT</a:t>
            </a:r>
            <a:endParaRPr b="1" dirty="0"/>
          </a:p>
          <a:p>
            <a:pPr marL="457200" lvl="0" indent="-304165" algn="l" rtl="0">
              <a:spcBef>
                <a:spcPts val="1200"/>
              </a:spcBef>
              <a:spcAft>
                <a:spcPts val="0"/>
              </a:spcAft>
              <a:buSzPct val="100000"/>
              <a:buChar char="●"/>
            </a:pPr>
            <a:r>
              <a:rPr lang="es" dirty="0"/>
              <a:t>Cómo posicionar tu perfil digital y potenciar tu inserción en el mundo IT.</a:t>
            </a:r>
            <a:endParaRPr dirty="0"/>
          </a:p>
          <a:p>
            <a:pPr marL="457200" lvl="0" indent="-304165" algn="l" rtl="0">
              <a:spcBef>
                <a:spcPts val="0"/>
              </a:spcBef>
              <a:spcAft>
                <a:spcPts val="0"/>
              </a:spcAft>
              <a:buSzPct val="100000"/>
              <a:buChar char="●"/>
            </a:pPr>
            <a:r>
              <a:rPr lang="es" dirty="0"/>
              <a:t>Cómo planificar una estrategia de búsqueda.</a:t>
            </a:r>
            <a:endParaRPr dirty="0"/>
          </a:p>
          <a:p>
            <a:pPr marL="457200" lvl="0" indent="-304165" algn="l" rtl="0">
              <a:spcBef>
                <a:spcPts val="0"/>
              </a:spcBef>
              <a:spcAft>
                <a:spcPts val="0"/>
              </a:spcAft>
              <a:buSzPct val="100000"/>
              <a:buChar char="●"/>
            </a:pPr>
            <a:r>
              <a:rPr lang="es" dirty="0"/>
              <a:t>Cómo crear un CV y publicar mi perfil profesional en LinkedIn.</a:t>
            </a:r>
            <a:endParaRPr dirty="0"/>
          </a:p>
          <a:p>
            <a:pPr marL="457200" lvl="0" indent="-304165" algn="l" rtl="0">
              <a:spcBef>
                <a:spcPts val="0"/>
              </a:spcBef>
              <a:spcAft>
                <a:spcPts val="0"/>
              </a:spcAft>
              <a:buSzPct val="100000"/>
              <a:buChar char="●"/>
            </a:pPr>
            <a:r>
              <a:rPr lang="es" dirty="0"/>
              <a:t>Consejos para potenciar fortalezas y trabajar sobre las debilidades.</a:t>
            </a:r>
            <a:endParaRPr dirty="0"/>
          </a:p>
          <a:p>
            <a:pPr marL="457200" lvl="0" indent="-304165" algn="l" rtl="0">
              <a:spcBef>
                <a:spcPts val="0"/>
              </a:spcBef>
              <a:spcAft>
                <a:spcPts val="0"/>
              </a:spcAft>
              <a:buSzPct val="100000"/>
              <a:buChar char="●"/>
            </a:pPr>
            <a:r>
              <a:rPr lang="es" dirty="0"/>
              <a:t>Consejos para preparar una buena entrevista laboral.</a:t>
            </a:r>
            <a:endParaRPr dirty="0"/>
          </a:p>
          <a:p>
            <a:pPr marL="0" lvl="0" indent="0" algn="l" rtl="0">
              <a:spcBef>
                <a:spcPts val="1200"/>
              </a:spcBef>
              <a:spcAft>
                <a:spcPts val="0"/>
              </a:spcAft>
              <a:buNone/>
            </a:pPr>
            <a:r>
              <a:rPr lang="es" b="1" dirty="0"/>
              <a:t>Video: </a:t>
            </a:r>
            <a:r>
              <a:rPr lang="es" u="sng" dirty="0">
                <a:solidFill>
                  <a:schemeClr val="hlink"/>
                </a:solidFill>
                <a:hlinkClick r:id="rId3"/>
              </a:rPr>
              <a:t>https://youtu.be/7EB4t-VF3yU</a:t>
            </a:r>
            <a:r>
              <a:rPr lang="es" dirty="0"/>
              <a:t> </a:t>
            </a:r>
            <a:endParaRPr dirty="0"/>
          </a:p>
          <a:p>
            <a:pPr marL="0" lvl="0" indent="0" algn="l" rtl="0">
              <a:spcBef>
                <a:spcPts val="1200"/>
              </a:spcBef>
              <a:spcAft>
                <a:spcPts val="1200"/>
              </a:spcAft>
              <a:buNone/>
            </a:pPr>
            <a:r>
              <a:rPr lang="es" b="1" dirty="0"/>
              <a:t>Autor: </a:t>
            </a:r>
            <a:r>
              <a:rPr lang="es" dirty="0"/>
              <a:t>Lic. Ramiro Escalante Leiva (Coordinador curso Full Stack Python) | </a:t>
            </a:r>
            <a:r>
              <a:rPr lang="es" u="sng" dirty="0">
                <a:solidFill>
                  <a:schemeClr val="hlink"/>
                </a:solidFill>
                <a:hlinkClick r:id="rId4"/>
              </a:rPr>
              <a:t>LinkedIn</a:t>
            </a:r>
            <a:r>
              <a:rPr lang="es" dirty="0"/>
              <a:t> | </a:t>
            </a:r>
            <a:r>
              <a:rPr lang="es" u="sng" dirty="0">
                <a:solidFill>
                  <a:schemeClr val="hlink"/>
                </a:solidFill>
                <a:hlinkClick r:id="rId5"/>
              </a:rPr>
              <a:t>Instagram</a:t>
            </a:r>
            <a:endParaRPr dirty="0"/>
          </a:p>
        </p:txBody>
      </p:sp>
      <p:sp>
        <p:nvSpPr>
          <p:cNvPr id="259" name="Google Shape;259;p32"/>
          <p:cNvSpPr txBox="1">
            <a:spLocks noGrp="1"/>
          </p:cNvSpPr>
          <p:nvPr>
            <p:ph type="title"/>
          </p:nvPr>
        </p:nvSpPr>
        <p:spPr>
          <a:xfrm>
            <a:off x="311700" y="5974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¿Qué buscan los reclutadores?</a:t>
            </a:r>
            <a:endParaRPr/>
          </a:p>
        </p:txBody>
      </p:sp>
      <p:pic>
        <p:nvPicPr>
          <p:cNvPr id="261" name="Google Shape;261;p32"/>
          <p:cNvPicPr preferRelativeResize="0"/>
          <p:nvPr/>
        </p:nvPicPr>
        <p:blipFill>
          <a:blip r:embed="rId6">
            <a:alphaModFix/>
          </a:blip>
          <a:stretch>
            <a:fillRect/>
          </a:stretch>
        </p:blipFill>
        <p:spPr>
          <a:xfrm>
            <a:off x="5137200" y="1152475"/>
            <a:ext cx="3416402" cy="3416402"/>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6" name="Google Shape;266;p33"/>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fontScale="77500" lnSpcReduction="10000"/>
          </a:bodyPr>
          <a:lstStyle/>
          <a:p>
            <a:pPr marL="0" lvl="0" indent="0" algn="l" rtl="0">
              <a:spcBef>
                <a:spcPts val="0"/>
              </a:spcBef>
              <a:spcAft>
                <a:spcPts val="0"/>
              </a:spcAft>
              <a:buNone/>
            </a:pPr>
            <a:r>
              <a:rPr lang="es" b="1" dirty="0"/>
              <a:t>Destacate y Asegura tu Futuro en la Industria Digital</a:t>
            </a:r>
            <a:endParaRPr b="1" dirty="0"/>
          </a:p>
          <a:p>
            <a:pPr marL="457200" lvl="0" indent="-297497" algn="l" rtl="0">
              <a:spcBef>
                <a:spcPts val="1200"/>
              </a:spcBef>
              <a:spcAft>
                <a:spcPts val="0"/>
              </a:spcAft>
              <a:buSzPct val="100000"/>
              <a:buChar char="●"/>
            </a:pPr>
            <a:r>
              <a:rPr lang="es" dirty="0"/>
              <a:t>Charla en el Centro Cultural Recoleta sobre la importancia del portfolio en la industria IT.</a:t>
            </a:r>
            <a:endParaRPr dirty="0"/>
          </a:p>
          <a:p>
            <a:pPr marL="457200" lvl="0" indent="-297497" algn="l" rtl="0">
              <a:spcBef>
                <a:spcPts val="0"/>
              </a:spcBef>
              <a:spcAft>
                <a:spcPts val="0"/>
              </a:spcAft>
              <a:buSzPct val="100000"/>
              <a:buChar char="●"/>
            </a:pPr>
            <a:r>
              <a:rPr lang="es" dirty="0"/>
              <a:t>Consejos prácticos y valiosos para crear un portfolio efectivo en tecnología e informática.</a:t>
            </a:r>
            <a:endParaRPr dirty="0"/>
          </a:p>
          <a:p>
            <a:pPr marL="457200" lvl="0" indent="-297497" algn="l" rtl="0">
              <a:spcBef>
                <a:spcPts val="0"/>
              </a:spcBef>
              <a:spcAft>
                <a:spcPts val="0"/>
              </a:spcAft>
              <a:buSzPct val="100000"/>
              <a:buChar char="●"/>
            </a:pPr>
            <a:r>
              <a:rPr lang="es" dirty="0"/>
              <a:t>Estrategias clave para destacarse en procesos de selección y mostrar talento a través de proyectos tangibles.</a:t>
            </a:r>
            <a:endParaRPr dirty="0"/>
          </a:p>
          <a:p>
            <a:pPr marL="457200" lvl="0" indent="-297497" algn="l" rtl="0">
              <a:spcBef>
                <a:spcPts val="0"/>
              </a:spcBef>
              <a:spcAft>
                <a:spcPts val="0"/>
              </a:spcAft>
              <a:buSzPct val="100000"/>
              <a:buChar char="●"/>
            </a:pPr>
            <a:r>
              <a:rPr lang="es" dirty="0"/>
              <a:t>Aprender a presentar el trabajo de manera impactante y resaltar habilidades y experiencia de forma estratégica.</a:t>
            </a:r>
            <a:endParaRPr dirty="0"/>
          </a:p>
          <a:p>
            <a:pPr marL="457200" lvl="0" indent="-297497" algn="l" rtl="0">
              <a:spcBef>
                <a:spcPts val="0"/>
              </a:spcBef>
              <a:spcAft>
                <a:spcPts val="0"/>
              </a:spcAft>
              <a:buSzPct val="100000"/>
              <a:buChar char="●"/>
            </a:pPr>
            <a:r>
              <a:rPr lang="es" dirty="0"/>
              <a:t>Comprender lo que buscan los reclutadores y empleadores en un candidato.</a:t>
            </a:r>
            <a:endParaRPr dirty="0"/>
          </a:p>
          <a:p>
            <a:pPr marL="0" lvl="0" indent="0" algn="l" rtl="0">
              <a:spcBef>
                <a:spcPts val="1200"/>
              </a:spcBef>
              <a:spcAft>
                <a:spcPts val="0"/>
              </a:spcAft>
              <a:buNone/>
            </a:pPr>
            <a:r>
              <a:rPr lang="es" b="1" dirty="0"/>
              <a:t>Video: </a:t>
            </a:r>
            <a:r>
              <a:rPr lang="es" u="sng" dirty="0">
                <a:solidFill>
                  <a:schemeClr val="hlink"/>
                </a:solidFill>
                <a:hlinkClick r:id="rId3"/>
              </a:rPr>
              <a:t>https://youtu.be/01KaSW72cEg</a:t>
            </a:r>
            <a:r>
              <a:rPr lang="es" dirty="0"/>
              <a:t> </a:t>
            </a:r>
            <a:endParaRPr dirty="0"/>
          </a:p>
          <a:p>
            <a:pPr marL="0" lvl="0" indent="0" algn="l" rtl="0">
              <a:spcBef>
                <a:spcPts val="1200"/>
              </a:spcBef>
              <a:spcAft>
                <a:spcPts val="1200"/>
              </a:spcAft>
              <a:buNone/>
            </a:pPr>
            <a:r>
              <a:rPr lang="es" b="1" dirty="0"/>
              <a:t>Autor: </a:t>
            </a:r>
            <a:r>
              <a:rPr lang="es" dirty="0"/>
              <a:t>Lic. Ramiro Escalante Leiva (Coordinador curso Full Stack Python) | </a:t>
            </a:r>
            <a:r>
              <a:rPr lang="es" u="sng" dirty="0">
                <a:solidFill>
                  <a:schemeClr val="hlink"/>
                </a:solidFill>
                <a:hlinkClick r:id="rId4"/>
              </a:rPr>
              <a:t>LinkedIn</a:t>
            </a:r>
            <a:r>
              <a:rPr lang="es" dirty="0"/>
              <a:t> | </a:t>
            </a:r>
            <a:r>
              <a:rPr lang="es" u="sng" dirty="0">
                <a:solidFill>
                  <a:schemeClr val="hlink"/>
                </a:solidFill>
                <a:hlinkClick r:id="rId5"/>
              </a:rPr>
              <a:t>Instagram</a:t>
            </a:r>
            <a:endParaRPr dirty="0"/>
          </a:p>
        </p:txBody>
      </p:sp>
      <p:sp>
        <p:nvSpPr>
          <p:cNvPr id="267" name="Google Shape;267;p33"/>
          <p:cNvSpPr txBox="1">
            <a:spLocks noGrp="1"/>
          </p:cNvSpPr>
          <p:nvPr>
            <p:ph type="title"/>
          </p:nvPr>
        </p:nvSpPr>
        <p:spPr>
          <a:xfrm>
            <a:off x="311700" y="5974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El Poder del Portfolio en la Industria IT</a:t>
            </a:r>
            <a:endParaRPr/>
          </a:p>
        </p:txBody>
      </p:sp>
      <p:pic>
        <p:nvPicPr>
          <p:cNvPr id="269" name="Google Shape;269;p33"/>
          <p:cNvPicPr preferRelativeResize="0"/>
          <p:nvPr/>
        </p:nvPicPr>
        <p:blipFill>
          <a:blip r:embed="rId6">
            <a:alphaModFix/>
          </a:blip>
          <a:stretch>
            <a:fillRect/>
          </a:stretch>
        </p:blipFill>
        <p:spPr>
          <a:xfrm>
            <a:off x="4832400" y="1446777"/>
            <a:ext cx="3999902" cy="224994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p34"/>
          <p:cNvSpPr txBox="1">
            <a:spLocks noGrp="1"/>
          </p:cNvSpPr>
          <p:nvPr>
            <p:ph type="body" idx="1"/>
          </p:nvPr>
        </p:nvSpPr>
        <p:spPr>
          <a:xfrm>
            <a:off x="433800" y="1715975"/>
            <a:ext cx="8203800" cy="14820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s"/>
              <a:t>Si no lo puedes explicar de forma sencilla, es que no lo has entendido bien.</a:t>
            </a:r>
            <a:endParaRPr/>
          </a:p>
        </p:txBody>
      </p:sp>
      <p:sp>
        <p:nvSpPr>
          <p:cNvPr id="275" name="Google Shape;275;p34"/>
          <p:cNvSpPr txBox="1">
            <a:spLocks noGrp="1"/>
          </p:cNvSpPr>
          <p:nvPr>
            <p:ph type="title"/>
          </p:nvPr>
        </p:nvSpPr>
        <p:spPr>
          <a:xfrm>
            <a:off x="1766475" y="3773600"/>
            <a:ext cx="7145100" cy="3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s" sz="1750"/>
              <a:t>Albert Einstein</a:t>
            </a:r>
            <a:endParaRPr sz="1750"/>
          </a:p>
        </p:txBody>
      </p:sp>
      <p:pic>
        <p:nvPicPr>
          <p:cNvPr id="276" name="Google Shape;276;p34"/>
          <p:cNvPicPr preferRelativeResize="0"/>
          <p:nvPr/>
        </p:nvPicPr>
        <p:blipFill>
          <a:blip r:embed="rId3">
            <a:alphaModFix/>
          </a:blip>
          <a:stretch>
            <a:fillRect/>
          </a:stretch>
        </p:blipFill>
        <p:spPr>
          <a:xfrm>
            <a:off x="5405550" y="3197975"/>
            <a:ext cx="1712425" cy="17124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17"/>
          <p:cNvSpPr txBox="1">
            <a:spLocks noGrp="1"/>
          </p:cNvSpPr>
          <p:nvPr>
            <p:ph type="ctrTitle"/>
          </p:nvPr>
        </p:nvSpPr>
        <p:spPr>
          <a:xfrm>
            <a:off x="311700" y="1226800"/>
            <a:ext cx="8520600" cy="15705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Clr>
                <a:schemeClr val="dk1"/>
              </a:buClr>
              <a:buSzPts val="1100"/>
              <a:buFont typeface="Arial"/>
              <a:buNone/>
            </a:pPr>
            <a:r>
              <a:rPr lang="es"/>
              <a:t>Les damos la bienvenida</a:t>
            </a:r>
            <a:endParaRPr/>
          </a:p>
        </p:txBody>
      </p:sp>
      <p:sp>
        <p:nvSpPr>
          <p:cNvPr id="150" name="Google Shape;150;p17"/>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s"/>
              <a:t>Vamos a comenzar a grabar la clase</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35"/>
          <p:cNvSpPr txBox="1">
            <a:spLocks noGrp="1"/>
          </p:cNvSpPr>
          <p:nvPr>
            <p:ph type="title"/>
          </p:nvPr>
        </p:nvSpPr>
        <p:spPr>
          <a:xfrm>
            <a:off x="265500" y="775975"/>
            <a:ext cx="4045200" cy="14823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s"/>
              <a:t>Retrospectiva</a:t>
            </a:r>
            <a:endParaRPr/>
          </a:p>
        </p:txBody>
      </p:sp>
      <p:sp>
        <p:nvSpPr>
          <p:cNvPr id="282" name="Google Shape;282;p35"/>
          <p:cNvSpPr txBox="1">
            <a:spLocks noGrp="1"/>
          </p:cNvSpPr>
          <p:nvPr>
            <p:ph type="subTitle" idx="1"/>
          </p:nvPr>
        </p:nvSpPr>
        <p:spPr>
          <a:xfrm>
            <a:off x="265500" y="2498275"/>
            <a:ext cx="4045200" cy="1235100"/>
          </a:xfrm>
          <a:prstGeom prst="rect">
            <a:avLst/>
          </a:prstGeom>
        </p:spPr>
        <p:txBody>
          <a:bodyPr spcFirstLastPara="1" wrap="square" lIns="91425" tIns="91425" rIns="91425" bIns="91425" anchor="t" anchorCtr="0">
            <a:normAutofit lnSpcReduction="20000"/>
          </a:bodyPr>
          <a:lstStyle/>
          <a:p>
            <a:pPr marL="0" lvl="0" indent="0" algn="ctr" rtl="0">
              <a:spcBef>
                <a:spcPts val="0"/>
              </a:spcBef>
              <a:spcAft>
                <a:spcPts val="0"/>
              </a:spcAft>
              <a:buNone/>
            </a:pPr>
            <a:r>
              <a:rPr lang="es"/>
              <a:t>Consigna: </a:t>
            </a:r>
            <a:endParaRPr/>
          </a:p>
          <a:p>
            <a:pPr marL="0" lvl="0" indent="0" algn="ctr" rtl="0">
              <a:spcBef>
                <a:spcPts val="0"/>
              </a:spcBef>
              <a:spcAft>
                <a:spcPts val="0"/>
              </a:spcAft>
              <a:buNone/>
            </a:pPr>
            <a:r>
              <a:rPr lang="es"/>
              <a:t>Contanos qué te pareció el curso y que significó para vos.</a:t>
            </a:r>
            <a:endParaRPr/>
          </a:p>
        </p:txBody>
      </p:sp>
      <p:pic>
        <p:nvPicPr>
          <p:cNvPr id="283" name="Google Shape;283;p35"/>
          <p:cNvPicPr preferRelativeResize="0"/>
          <p:nvPr/>
        </p:nvPicPr>
        <p:blipFill>
          <a:blip r:embed="rId3">
            <a:alphaModFix/>
          </a:blip>
          <a:stretch>
            <a:fillRect/>
          </a:stretch>
        </p:blipFill>
        <p:spPr>
          <a:xfrm>
            <a:off x="4572000" y="1289950"/>
            <a:ext cx="4572000" cy="2563591"/>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Google Shape;294;p37"/>
          <p:cNvSpPr txBox="1">
            <a:spLocks noGrp="1"/>
          </p:cNvSpPr>
          <p:nvPr>
            <p:ph type="title"/>
          </p:nvPr>
        </p:nvSpPr>
        <p:spPr>
          <a:xfrm>
            <a:off x="311700" y="597425"/>
            <a:ext cx="85032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Encuesta final de cursada</a:t>
            </a:r>
            <a:endParaRPr/>
          </a:p>
        </p:txBody>
      </p:sp>
      <p:sp>
        <p:nvSpPr>
          <p:cNvPr id="295" name="Google Shape;295;p37"/>
          <p:cNvSpPr txBox="1">
            <a:spLocks noGrp="1"/>
          </p:cNvSpPr>
          <p:nvPr>
            <p:ph type="body" idx="1"/>
          </p:nvPr>
        </p:nvSpPr>
        <p:spPr>
          <a:xfrm>
            <a:off x="432025" y="1304875"/>
            <a:ext cx="8280000" cy="33180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Clr>
                <a:schemeClr val="dk1"/>
              </a:buClr>
              <a:buSzPts val="1100"/>
              <a:buFont typeface="Arial"/>
              <a:buNone/>
            </a:pPr>
            <a:r>
              <a:rPr lang="es"/>
              <a:t>En pos de mejorar el programa, les pedimos colaborar con nosotros dándonos su opinión en relación a su cursada. La encuesta que les llegará por mail no les llevará más de 5 minutos.</a:t>
            </a:r>
            <a:endParaRPr/>
          </a:p>
        </p:txBody>
      </p:sp>
      <p:pic>
        <p:nvPicPr>
          <p:cNvPr id="296" name="Google Shape;296;p37"/>
          <p:cNvPicPr preferRelativeResize="0"/>
          <p:nvPr/>
        </p:nvPicPr>
        <p:blipFill>
          <a:blip r:embed="rId3">
            <a:alphaModFix/>
          </a:blip>
          <a:stretch>
            <a:fillRect/>
          </a:stretch>
        </p:blipFill>
        <p:spPr>
          <a:xfrm>
            <a:off x="6767575" y="2526100"/>
            <a:ext cx="1639599" cy="163959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p38"/>
          <p:cNvSpPr txBox="1">
            <a:spLocks noGrp="1"/>
          </p:cNvSpPr>
          <p:nvPr>
            <p:ph type="ctrTitle"/>
          </p:nvPr>
        </p:nvSpPr>
        <p:spPr>
          <a:xfrm>
            <a:off x="550375" y="7600"/>
            <a:ext cx="8043300" cy="15705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s"/>
              <a:t>Momento selfie</a:t>
            </a:r>
            <a:endParaRPr/>
          </a:p>
        </p:txBody>
      </p:sp>
      <p:sp>
        <p:nvSpPr>
          <p:cNvPr id="302" name="Google Shape;302;p38"/>
          <p:cNvSpPr txBox="1">
            <a:spLocks noGrp="1"/>
          </p:cNvSpPr>
          <p:nvPr>
            <p:ph type="subTitle" idx="1"/>
          </p:nvPr>
        </p:nvSpPr>
        <p:spPr>
          <a:xfrm>
            <a:off x="550375" y="1614925"/>
            <a:ext cx="8043300" cy="2649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Clr>
                <a:schemeClr val="dk1"/>
              </a:buClr>
              <a:buSzPts val="1100"/>
              <a:buFont typeface="Arial"/>
              <a:buNone/>
            </a:pPr>
            <a:r>
              <a:rPr lang="es"/>
              <a:t>Si crees que Codo a Codo puede ser útil para alguien más, te invitamos a ayudarnos a difundir nuestro programa en redes sociales como LinkedIn, Instagram y más.</a:t>
            </a:r>
            <a:endParaRPr/>
          </a:p>
          <a:p>
            <a:pPr marL="0" lvl="0" indent="0" algn="l" rtl="0">
              <a:spcBef>
                <a:spcPts val="0"/>
              </a:spcBef>
              <a:spcAft>
                <a:spcPts val="0"/>
              </a:spcAft>
              <a:buNone/>
            </a:pPr>
            <a:r>
              <a:rPr lang="es"/>
              <a:t>Comparte la captura que te pasará tu Instructor/a con los hashtags </a:t>
            </a:r>
            <a:r>
              <a:rPr lang="es" b="1">
                <a:latin typeface="Montserrat"/>
                <a:ea typeface="Montserrat"/>
                <a:cs typeface="Montserrat"/>
                <a:sym typeface="Montserrat"/>
              </a:rPr>
              <a:t>#CodoACodo #Fullstack #Python</a:t>
            </a:r>
            <a:r>
              <a:rPr lang="es"/>
              <a:t> y etiqueta a tu docente y la Agencia de Aprendizaje. </a:t>
            </a:r>
            <a:endParaRPr/>
          </a:p>
          <a:p>
            <a:pPr marL="0" lvl="0" indent="0" algn="l" rtl="0">
              <a:spcBef>
                <a:spcPts val="0"/>
              </a:spcBef>
              <a:spcAft>
                <a:spcPts val="0"/>
              </a:spcAft>
              <a:buNone/>
            </a:pPr>
            <a:r>
              <a:rPr lang="es"/>
              <a:t>¡Celebremos juntos nuestro éxito en Codo a Codo!</a:t>
            </a:r>
            <a:endParaRPr/>
          </a:p>
        </p:txBody>
      </p:sp>
      <p:pic>
        <p:nvPicPr>
          <p:cNvPr id="303" name="Google Shape;303;p38"/>
          <p:cNvPicPr preferRelativeResize="0"/>
          <p:nvPr/>
        </p:nvPicPr>
        <p:blipFill>
          <a:blip r:embed="rId3">
            <a:alphaModFix/>
          </a:blip>
          <a:stretch>
            <a:fillRect/>
          </a:stretch>
        </p:blipFill>
        <p:spPr>
          <a:xfrm>
            <a:off x="5976050" y="3159150"/>
            <a:ext cx="2393226" cy="18025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p39"/>
          <p:cNvSpPr txBox="1">
            <a:spLocks noGrp="1"/>
          </p:cNvSpPr>
          <p:nvPr>
            <p:ph type="title"/>
          </p:nvPr>
        </p:nvSpPr>
        <p:spPr>
          <a:xfrm>
            <a:off x="490250" y="1135950"/>
            <a:ext cx="8097300" cy="36237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s"/>
              <a:t>No te olvides de dar el presente</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3" name="Google Shape;313;p40"/>
          <p:cNvSpPr txBox="1">
            <a:spLocks noGrp="1"/>
          </p:cNvSpPr>
          <p:nvPr>
            <p:ph type="title"/>
          </p:nvPr>
        </p:nvSpPr>
        <p:spPr>
          <a:xfrm>
            <a:off x="490250" y="1135950"/>
            <a:ext cx="8097300" cy="3623700"/>
          </a:xfrm>
          <a:prstGeom prst="rect">
            <a:avLst/>
          </a:prstGeom>
        </p:spPr>
        <p:txBody>
          <a:bodyPr spcFirstLastPara="1" wrap="square" lIns="91425" tIns="91425" rIns="91425" bIns="91425" anchor="ctr" anchorCtr="0">
            <a:normAutofit fontScale="90000"/>
          </a:bodyPr>
          <a:lstStyle/>
          <a:p>
            <a:pPr marL="0" lvl="0" indent="0" algn="l" rtl="0">
              <a:spcBef>
                <a:spcPts val="0"/>
              </a:spcBef>
              <a:spcAft>
                <a:spcPts val="0"/>
              </a:spcAft>
              <a:buNone/>
            </a:pPr>
            <a:r>
              <a:rPr lang="es"/>
              <a:t>Recordá: </a:t>
            </a:r>
            <a:endParaRPr/>
          </a:p>
          <a:p>
            <a:pPr marL="457200" lvl="0" indent="-411480" algn="l" rtl="0">
              <a:spcBef>
                <a:spcPts val="0"/>
              </a:spcBef>
              <a:spcAft>
                <a:spcPts val="0"/>
              </a:spcAft>
              <a:buSzPct val="100000"/>
              <a:buFont typeface="Montserrat SemiBold"/>
              <a:buChar char="●"/>
            </a:pPr>
            <a:r>
              <a:rPr lang="es" sz="3200" b="0">
                <a:latin typeface="Montserrat SemiBold"/>
                <a:ea typeface="Montserrat SemiBold"/>
                <a:cs typeface="Montserrat SemiBold"/>
                <a:sym typeface="Montserrat SemiBold"/>
              </a:rPr>
              <a:t>Realizar la Encuesta de fin de cursada.</a:t>
            </a:r>
            <a:endParaRPr sz="3200" b="0">
              <a:latin typeface="Montserrat SemiBold"/>
              <a:ea typeface="Montserrat SemiBold"/>
              <a:cs typeface="Montserrat SemiBold"/>
              <a:sym typeface="Montserrat SemiBold"/>
            </a:endParaRPr>
          </a:p>
          <a:p>
            <a:pPr marL="457200" lvl="0" indent="-411480" algn="l" rtl="0">
              <a:spcBef>
                <a:spcPts val="0"/>
              </a:spcBef>
              <a:spcAft>
                <a:spcPts val="0"/>
              </a:spcAft>
              <a:buSzPct val="100000"/>
              <a:buFont typeface="Montserrat SemiBold"/>
              <a:buChar char="●"/>
            </a:pPr>
            <a:r>
              <a:rPr lang="es" sz="3200" b="0">
                <a:latin typeface="Montserrat SemiBold"/>
                <a:ea typeface="Montserrat SemiBold"/>
                <a:cs typeface="Montserrat SemiBold"/>
                <a:sym typeface="Montserrat SemiBold"/>
              </a:rPr>
              <a:t>Tu feedback es muy importante para nosotros.</a:t>
            </a:r>
            <a:endParaRPr sz="3200" b="0">
              <a:latin typeface="Montserrat SemiBold"/>
              <a:ea typeface="Montserrat SemiBold"/>
              <a:cs typeface="Montserrat SemiBold"/>
              <a:sym typeface="Montserrat SemiBold"/>
            </a:endParaRPr>
          </a:p>
          <a:p>
            <a:pPr marL="0" lvl="0" indent="0" algn="l" rtl="0">
              <a:spcBef>
                <a:spcPts val="0"/>
              </a:spcBef>
              <a:spcAft>
                <a:spcPts val="0"/>
              </a:spcAft>
              <a:buNone/>
            </a:pPr>
            <a:endParaRPr sz="3200"/>
          </a:p>
          <a:p>
            <a:pPr marL="0" lvl="0" indent="0" algn="l" rtl="0">
              <a:spcBef>
                <a:spcPts val="0"/>
              </a:spcBef>
              <a:spcAft>
                <a:spcPts val="0"/>
              </a:spcAft>
              <a:buNone/>
            </a:pPr>
            <a:r>
              <a:rPr lang="es" sz="3200"/>
              <a:t>Todo en el Aula Virtual.</a:t>
            </a:r>
            <a:endParaRPr sz="320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41"/>
          <p:cNvSpPr txBox="1">
            <a:spLocks noGrp="1"/>
          </p:cNvSpPr>
          <p:nvPr>
            <p:ph type="title"/>
          </p:nvPr>
        </p:nvSpPr>
        <p:spPr>
          <a:xfrm>
            <a:off x="490250" y="1135950"/>
            <a:ext cx="8097300" cy="3623700"/>
          </a:xfrm>
          <a:prstGeom prst="rect">
            <a:avLst/>
          </a:prstGeom>
        </p:spPr>
        <p:txBody>
          <a:bodyPr spcFirstLastPara="1" wrap="square" lIns="91425" tIns="91425" rIns="91425" bIns="91425" anchor="ctr" anchorCtr="0">
            <a:normAutofit/>
          </a:bodyPr>
          <a:lstStyle/>
          <a:p>
            <a:pPr marL="0" lvl="0" indent="0" algn="l" rtl="0">
              <a:lnSpc>
                <a:spcPct val="115000"/>
              </a:lnSpc>
              <a:spcBef>
                <a:spcPts val="1200"/>
              </a:spcBef>
              <a:spcAft>
                <a:spcPts val="0"/>
              </a:spcAft>
              <a:buClr>
                <a:schemeClr val="dk1"/>
              </a:buClr>
              <a:buSzPts val="1100"/>
              <a:buFont typeface="Arial"/>
              <a:buNone/>
            </a:pPr>
            <a:r>
              <a:rPr lang="es"/>
              <a:t>Gracias por ser parte de esta increíble comunidad de aprendizaje.</a:t>
            </a:r>
            <a:endParaRPr/>
          </a:p>
          <a:p>
            <a:pPr marL="0" lvl="0" indent="0" algn="l" rtl="0">
              <a:lnSpc>
                <a:spcPct val="115000"/>
              </a:lnSpc>
              <a:spcBef>
                <a:spcPts val="1200"/>
              </a:spcBef>
              <a:spcAft>
                <a:spcPts val="1200"/>
              </a:spcAft>
              <a:buNone/>
            </a:pPr>
            <a:r>
              <a:rPr lang="es"/>
              <a:t>¡Nos vemos en el próximo curso!</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18"/>
          <p:cNvSpPr txBox="1">
            <a:spLocks noGrp="1"/>
          </p:cNvSpPr>
          <p:nvPr>
            <p:ph type="title"/>
          </p:nvPr>
        </p:nvSpPr>
        <p:spPr>
          <a:xfrm>
            <a:off x="1271800" y="1159375"/>
            <a:ext cx="911700" cy="3006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s"/>
              <a:t>Clase 37</a:t>
            </a:r>
            <a:endParaRPr/>
          </a:p>
        </p:txBody>
      </p:sp>
      <p:sp>
        <p:nvSpPr>
          <p:cNvPr id="156" name="Google Shape;156;p18"/>
          <p:cNvSpPr txBox="1">
            <a:spLocks noGrp="1"/>
          </p:cNvSpPr>
          <p:nvPr>
            <p:ph type="title" idx="2"/>
          </p:nvPr>
        </p:nvSpPr>
        <p:spPr>
          <a:xfrm>
            <a:off x="3938175" y="1159375"/>
            <a:ext cx="1091700" cy="3006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s"/>
              <a:t>Clase 38</a:t>
            </a:r>
            <a:endParaRPr/>
          </a:p>
        </p:txBody>
      </p:sp>
      <p:sp>
        <p:nvSpPr>
          <p:cNvPr id="157" name="Google Shape;157;p18"/>
          <p:cNvSpPr txBox="1">
            <a:spLocks noGrp="1"/>
          </p:cNvSpPr>
          <p:nvPr>
            <p:ph type="title" idx="3"/>
          </p:nvPr>
        </p:nvSpPr>
        <p:spPr>
          <a:xfrm>
            <a:off x="532575" y="2150850"/>
            <a:ext cx="2397900" cy="21120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s" b="1"/>
              <a:t>Taller: Muestra de proyectos y Consultas</a:t>
            </a:r>
            <a:endParaRPr b="1"/>
          </a:p>
          <a:p>
            <a:pPr marL="0" lvl="0" indent="0" algn="l" rtl="0">
              <a:spcBef>
                <a:spcPts val="0"/>
              </a:spcBef>
              <a:spcAft>
                <a:spcPts val="0"/>
              </a:spcAft>
              <a:buNone/>
            </a:pPr>
            <a:endParaRPr/>
          </a:p>
          <a:p>
            <a:pPr marL="457200" lvl="0" indent="-292100" algn="l" rtl="0">
              <a:spcBef>
                <a:spcPts val="0"/>
              </a:spcBef>
              <a:spcAft>
                <a:spcPts val="0"/>
              </a:spcAft>
              <a:buSzPts val="1000"/>
              <a:buChar char="●"/>
            </a:pPr>
            <a:r>
              <a:rPr lang="es"/>
              <a:t>Muestra de proyectos</a:t>
            </a:r>
            <a:endParaRPr/>
          </a:p>
          <a:p>
            <a:pPr marL="457200" lvl="0" indent="-292100" algn="l" rtl="0">
              <a:spcBef>
                <a:spcPts val="0"/>
              </a:spcBef>
              <a:spcAft>
                <a:spcPts val="0"/>
              </a:spcAft>
              <a:buSzPts val="1000"/>
              <a:buChar char="●"/>
            </a:pPr>
            <a:r>
              <a:rPr lang="es"/>
              <a:t>Consultas EFI (Examen Final Integrador)</a:t>
            </a:r>
            <a:endParaRPr/>
          </a:p>
        </p:txBody>
      </p:sp>
      <p:sp>
        <p:nvSpPr>
          <p:cNvPr id="158" name="Google Shape;158;p18"/>
          <p:cNvSpPr txBox="1">
            <a:spLocks noGrp="1"/>
          </p:cNvSpPr>
          <p:nvPr>
            <p:ph type="title" idx="4"/>
          </p:nvPr>
        </p:nvSpPr>
        <p:spPr>
          <a:xfrm>
            <a:off x="3331525" y="2159925"/>
            <a:ext cx="2397900" cy="2121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s" b="1"/>
              <a:t>Cierre de la cursada</a:t>
            </a:r>
            <a:endParaRPr b="1"/>
          </a:p>
          <a:p>
            <a:pPr marL="0" lvl="0" indent="0" algn="l" rtl="0">
              <a:spcBef>
                <a:spcPts val="0"/>
              </a:spcBef>
              <a:spcAft>
                <a:spcPts val="0"/>
              </a:spcAft>
              <a:buNone/>
            </a:pPr>
            <a:endParaRPr/>
          </a:p>
          <a:p>
            <a:pPr marL="457200" lvl="0" indent="-292100" algn="l" rtl="0">
              <a:spcBef>
                <a:spcPts val="0"/>
              </a:spcBef>
              <a:spcAft>
                <a:spcPts val="0"/>
              </a:spcAft>
              <a:buSzPts val="1000"/>
              <a:buChar char="●"/>
            </a:pPr>
            <a:r>
              <a:rPr lang="es"/>
              <a:t>Recomendaciones para el EFI.</a:t>
            </a:r>
            <a:endParaRPr/>
          </a:p>
          <a:p>
            <a:pPr marL="457200" lvl="0" indent="-292100" algn="l" rtl="0">
              <a:spcBef>
                <a:spcPts val="0"/>
              </a:spcBef>
              <a:spcAft>
                <a:spcPts val="0"/>
              </a:spcAft>
              <a:buSzPts val="1000"/>
              <a:buChar char="●"/>
            </a:pPr>
            <a:r>
              <a:rPr lang="es"/>
              <a:t>Retrospectiva: fortalezas y oportunidades de mejora.</a:t>
            </a:r>
            <a:endParaRPr/>
          </a:p>
          <a:p>
            <a:pPr marL="457200" lvl="0" indent="-292100" algn="l" rtl="0">
              <a:spcBef>
                <a:spcPts val="0"/>
              </a:spcBef>
              <a:spcAft>
                <a:spcPts val="0"/>
              </a:spcAft>
              <a:buSzPts val="1000"/>
              <a:buChar char="●"/>
            </a:pPr>
            <a:r>
              <a:rPr lang="es"/>
              <a:t>Próximos pasos. Después del curso, ¿qué puedo hacer? ¿Qué otras opciones ofrece Codo a Codo?</a:t>
            </a:r>
            <a:endParaRPr/>
          </a:p>
          <a:p>
            <a:pPr marL="457200" lvl="0" indent="-292100" algn="l" rtl="0">
              <a:spcBef>
                <a:spcPts val="0"/>
              </a:spcBef>
              <a:spcAft>
                <a:spcPts val="0"/>
              </a:spcAft>
              <a:buSzPts val="1000"/>
              <a:buChar char="●"/>
            </a:pPr>
            <a:r>
              <a:rPr lang="es"/>
              <a:t>Cierre de cursada.</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19"/>
          <p:cNvSpPr txBox="1">
            <a:spLocks noGrp="1"/>
          </p:cNvSpPr>
          <p:nvPr>
            <p:ph type="title"/>
          </p:nvPr>
        </p:nvSpPr>
        <p:spPr>
          <a:xfrm>
            <a:off x="490250" y="450150"/>
            <a:ext cx="8061000" cy="37629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s"/>
              <a:t>¡Te felicitamos por haber llegado al final del curso!</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20"/>
          <p:cNvSpPr txBox="1">
            <a:spLocks noGrp="1"/>
          </p:cNvSpPr>
          <p:nvPr>
            <p:ph type="title"/>
          </p:nvPr>
        </p:nvSpPr>
        <p:spPr>
          <a:xfrm>
            <a:off x="311700" y="5974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Recomendaciones EFI</a:t>
            </a:r>
            <a:endParaRPr/>
          </a:p>
        </p:txBody>
      </p:sp>
      <p:sp>
        <p:nvSpPr>
          <p:cNvPr id="169" name="Google Shape;169;p20"/>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s" dirty="0"/>
              <a:t>Examen Final Integrador</a:t>
            </a:r>
            <a:endParaRPr dirty="0"/>
          </a:p>
          <a:p>
            <a:pPr marL="457200" lvl="0" indent="-317500" algn="l" rtl="0">
              <a:spcBef>
                <a:spcPts val="1200"/>
              </a:spcBef>
              <a:spcAft>
                <a:spcPts val="0"/>
              </a:spcAft>
              <a:buSzPts val="1400"/>
              <a:buChar char="●"/>
            </a:pPr>
            <a:r>
              <a:rPr lang="es" dirty="0"/>
              <a:t>Examen integrador disponible del </a:t>
            </a:r>
            <a:r>
              <a:rPr lang="es" b="1" dirty="0"/>
              <a:t>8 al 15 de julio</a:t>
            </a:r>
            <a:r>
              <a:rPr lang="es" dirty="0"/>
              <a:t>.</a:t>
            </a:r>
            <a:endParaRPr dirty="0"/>
          </a:p>
          <a:p>
            <a:pPr marL="457200" lvl="0" indent="-317500" algn="l" rtl="0">
              <a:spcBef>
                <a:spcPts val="0"/>
              </a:spcBef>
              <a:spcAft>
                <a:spcPts val="0"/>
              </a:spcAft>
              <a:buSzPts val="1400"/>
              <a:buChar char="●"/>
            </a:pPr>
            <a:r>
              <a:rPr lang="es" dirty="0"/>
              <a:t>Recuperatorio disponible del </a:t>
            </a:r>
            <a:r>
              <a:rPr lang="es" b="1" dirty="0"/>
              <a:t>15 al 19 de julio</a:t>
            </a:r>
            <a:r>
              <a:rPr lang="es" dirty="0"/>
              <a:t>.</a:t>
            </a:r>
            <a:endParaRPr dirty="0"/>
          </a:p>
          <a:p>
            <a:pPr marL="457200" lvl="0" indent="-317500" algn="l" rtl="0">
              <a:spcBef>
                <a:spcPts val="0"/>
              </a:spcBef>
              <a:spcAft>
                <a:spcPts val="0"/>
              </a:spcAft>
              <a:buSzPts val="1400"/>
              <a:buChar char="●"/>
            </a:pPr>
            <a:r>
              <a:rPr lang="es" dirty="0"/>
              <a:t>Es obligatorio y se aprueba con una calificación igual o mayor a </a:t>
            </a:r>
            <a:r>
              <a:rPr lang="es" b="1" dirty="0"/>
              <a:t>7</a:t>
            </a:r>
            <a:r>
              <a:rPr lang="es" dirty="0"/>
              <a:t>.</a:t>
            </a:r>
            <a:endParaRPr dirty="0"/>
          </a:p>
          <a:p>
            <a:pPr marL="457200" lvl="0" indent="-317500" algn="l" rtl="0">
              <a:spcBef>
                <a:spcPts val="0"/>
              </a:spcBef>
              <a:spcAft>
                <a:spcPts val="0"/>
              </a:spcAft>
              <a:buSzPts val="1400"/>
              <a:buChar char="●"/>
            </a:pPr>
            <a:r>
              <a:rPr lang="es" dirty="0"/>
              <a:t>Contás con </a:t>
            </a:r>
            <a:r>
              <a:rPr lang="es" b="1" dirty="0"/>
              <a:t>30 minutos </a:t>
            </a:r>
            <a:r>
              <a:rPr lang="es" dirty="0"/>
              <a:t>para poder responder las </a:t>
            </a:r>
            <a:r>
              <a:rPr lang="es" b="1" dirty="0"/>
              <a:t>10 preguntas</a:t>
            </a:r>
            <a:r>
              <a:rPr lang="es" dirty="0"/>
              <a:t>.</a:t>
            </a:r>
            <a:endParaRPr dirty="0"/>
          </a:p>
        </p:txBody>
      </p:sp>
      <p:sp>
        <p:nvSpPr>
          <p:cNvPr id="170" name="Google Shape;170;p20"/>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lnSpcReduction="10000"/>
          </a:bodyPr>
          <a:lstStyle/>
          <a:p>
            <a:pPr marL="0" lvl="0" indent="0" algn="l" rtl="0">
              <a:spcBef>
                <a:spcPts val="0"/>
              </a:spcBef>
              <a:spcAft>
                <a:spcPts val="0"/>
              </a:spcAft>
              <a:buNone/>
            </a:pPr>
            <a:r>
              <a:rPr lang="es" dirty="0"/>
              <a:t>Antes de responder recordá:</a:t>
            </a:r>
            <a:endParaRPr dirty="0"/>
          </a:p>
          <a:p>
            <a:pPr marL="457200" lvl="0" indent="-317500" algn="l" rtl="0">
              <a:spcBef>
                <a:spcPts val="1200"/>
              </a:spcBef>
              <a:spcAft>
                <a:spcPts val="0"/>
              </a:spcAft>
              <a:buSzPts val="1400"/>
              <a:buAutoNum type="arabicPeriod"/>
            </a:pPr>
            <a:r>
              <a:rPr lang="es" dirty="0"/>
              <a:t>Tenés dos intentos para poder aprobarlo.</a:t>
            </a:r>
            <a:endParaRPr dirty="0"/>
          </a:p>
          <a:p>
            <a:pPr marL="457200" lvl="0" indent="-317500" algn="l" rtl="0">
              <a:spcBef>
                <a:spcPts val="0"/>
              </a:spcBef>
              <a:spcAft>
                <a:spcPts val="0"/>
              </a:spcAft>
              <a:buSzPts val="1400"/>
              <a:buAutoNum type="arabicPeriod"/>
            </a:pPr>
            <a:r>
              <a:rPr lang="es" dirty="0"/>
              <a:t>Si lo aprobaste en el primer intento, no vas a poder realizar el segundo.</a:t>
            </a:r>
            <a:endParaRPr dirty="0"/>
          </a:p>
          <a:p>
            <a:pPr marL="457200" lvl="0" indent="-317500" algn="l" rtl="0">
              <a:spcBef>
                <a:spcPts val="0"/>
              </a:spcBef>
              <a:spcAft>
                <a:spcPts val="0"/>
              </a:spcAft>
              <a:buSzPts val="1400"/>
              <a:buAutoNum type="arabicPeriod"/>
            </a:pPr>
            <a:r>
              <a:rPr lang="es" dirty="0"/>
              <a:t>Estará disponible por una semana.</a:t>
            </a:r>
            <a:endParaRPr dirty="0"/>
          </a:p>
          <a:p>
            <a:pPr marL="457200" lvl="0" indent="-317500" algn="l" rtl="0">
              <a:spcBef>
                <a:spcPts val="0"/>
              </a:spcBef>
              <a:spcAft>
                <a:spcPts val="0"/>
              </a:spcAft>
              <a:buSzPts val="1400"/>
              <a:buAutoNum type="arabicPeriod"/>
            </a:pPr>
            <a:r>
              <a:rPr lang="es" dirty="0"/>
              <a:t>Si no estás seguro o querés volver a repasar los temas no ingreses a responderlo.</a:t>
            </a:r>
            <a:endParaRPr dirty="0"/>
          </a:p>
          <a:p>
            <a:pPr marL="457200" lvl="0" indent="-317500" algn="l" rtl="0">
              <a:spcBef>
                <a:spcPts val="0"/>
              </a:spcBef>
              <a:spcAft>
                <a:spcPts val="0"/>
              </a:spcAft>
              <a:buSzPts val="1400"/>
              <a:buAutoNum type="arabicPeriod"/>
            </a:pPr>
            <a:r>
              <a:rPr lang="es" dirty="0"/>
              <a:t>El ingresar al cuestionario, mirar las preguntas sin responderlas, vale como intento y más tarde no vas a poder volver a ingresar.</a:t>
            </a:r>
            <a:endParaRPr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21"/>
          <p:cNvSpPr txBox="1">
            <a:spLocks noGrp="1"/>
          </p:cNvSpPr>
          <p:nvPr>
            <p:ph type="title"/>
          </p:nvPr>
        </p:nvSpPr>
        <p:spPr>
          <a:xfrm>
            <a:off x="311700" y="597425"/>
            <a:ext cx="85032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Diploma</a:t>
            </a:r>
            <a:endParaRPr/>
          </a:p>
        </p:txBody>
      </p:sp>
      <p:sp>
        <p:nvSpPr>
          <p:cNvPr id="176" name="Google Shape;176;p21"/>
          <p:cNvSpPr txBox="1">
            <a:spLocks noGrp="1"/>
          </p:cNvSpPr>
          <p:nvPr>
            <p:ph type="body" idx="1"/>
          </p:nvPr>
        </p:nvSpPr>
        <p:spPr>
          <a:xfrm>
            <a:off x="432025" y="1304875"/>
            <a:ext cx="8280000" cy="33180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s" b="1" dirty="0"/>
              <a:t>Recordemos los requisitos para obtener el diploma:</a:t>
            </a:r>
            <a:endParaRPr b="1" dirty="0"/>
          </a:p>
          <a:p>
            <a:pPr marL="457200" lvl="0" indent="-342900" algn="l" rtl="0">
              <a:spcBef>
                <a:spcPts val="1200"/>
              </a:spcBef>
              <a:spcAft>
                <a:spcPts val="0"/>
              </a:spcAft>
              <a:buSzPts val="1800"/>
              <a:buChar char="●"/>
            </a:pPr>
            <a:r>
              <a:rPr lang="es" dirty="0"/>
              <a:t>Asistir al 65% de las clases en vivo (sincrónicas)</a:t>
            </a:r>
            <a:endParaRPr dirty="0"/>
          </a:p>
          <a:p>
            <a:pPr marL="457200" lvl="0" indent="-342900" algn="l" rtl="0">
              <a:spcBef>
                <a:spcPts val="0"/>
              </a:spcBef>
              <a:spcAft>
                <a:spcPts val="0"/>
              </a:spcAft>
              <a:buSzPts val="1800"/>
              <a:buChar char="●"/>
            </a:pPr>
            <a:r>
              <a:rPr lang="es" dirty="0"/>
              <a:t>Acceder semanalmente al Aula Virtual</a:t>
            </a:r>
            <a:endParaRPr dirty="0"/>
          </a:p>
          <a:p>
            <a:pPr marL="457200" lvl="0" indent="-342900" algn="l" rtl="0">
              <a:spcBef>
                <a:spcPts val="0"/>
              </a:spcBef>
              <a:spcAft>
                <a:spcPts val="0"/>
              </a:spcAft>
              <a:buSzPts val="1800"/>
              <a:buChar char="●"/>
            </a:pPr>
            <a:r>
              <a:rPr lang="es" dirty="0"/>
              <a:t>Aprobar el Trabajo Práctico Obligatorio para el tema</a:t>
            </a:r>
            <a:endParaRPr dirty="0"/>
          </a:p>
          <a:p>
            <a:pPr marL="457200" lvl="0" indent="-342900" algn="l" rtl="0">
              <a:spcBef>
                <a:spcPts val="0"/>
              </a:spcBef>
              <a:spcAft>
                <a:spcPts val="0"/>
              </a:spcAft>
              <a:buSzPts val="1800"/>
              <a:buChar char="●"/>
            </a:pPr>
            <a:r>
              <a:rPr lang="es" dirty="0"/>
              <a:t>Aprobar el EFI para el tema (Examen Final Integrador)</a:t>
            </a:r>
            <a:endParaRPr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22"/>
          <p:cNvSpPr txBox="1">
            <a:spLocks noGrp="1"/>
          </p:cNvSpPr>
          <p:nvPr>
            <p:ph type="title"/>
          </p:nvPr>
        </p:nvSpPr>
        <p:spPr>
          <a:xfrm>
            <a:off x="311700" y="597425"/>
            <a:ext cx="85032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Diploma</a:t>
            </a:r>
            <a:endParaRPr/>
          </a:p>
        </p:txBody>
      </p:sp>
      <p:sp>
        <p:nvSpPr>
          <p:cNvPr id="182" name="Google Shape;182;p22"/>
          <p:cNvSpPr txBox="1">
            <a:spLocks noGrp="1"/>
          </p:cNvSpPr>
          <p:nvPr>
            <p:ph type="body" idx="1"/>
          </p:nvPr>
        </p:nvSpPr>
        <p:spPr>
          <a:xfrm>
            <a:off x="432025" y="1304875"/>
            <a:ext cx="8280000" cy="33180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s" b="1"/>
              <a:t>¿Cuándo lo recibo? </a:t>
            </a:r>
            <a:r>
              <a:rPr lang="es"/>
              <a:t>El diploma demora 9 meses (estimado).</a:t>
            </a:r>
            <a:endParaRPr/>
          </a:p>
          <a:p>
            <a:pPr marL="457200" lvl="0" indent="-342900" algn="l" rtl="0">
              <a:spcBef>
                <a:spcPts val="0"/>
              </a:spcBef>
              <a:spcAft>
                <a:spcPts val="0"/>
              </a:spcAft>
              <a:buSzPts val="1800"/>
              <a:buChar char="●"/>
            </a:pPr>
            <a:r>
              <a:rPr lang="es" b="1"/>
              <a:t>¿Cómo lo recibo? </a:t>
            </a:r>
            <a:r>
              <a:rPr lang="es"/>
              <a:t>En caso de realizarse una ceremonia de entrega de diplomas, nos contactaremos con vos vía mail para informarte día, hora y lugar. Si no podés asistir al evento, en las siguientes semanas posterior al evento se te enviará por mail en formato digital.</a:t>
            </a:r>
            <a:endParaRPr/>
          </a:p>
        </p:txBody>
      </p:sp>
      <p:pic>
        <p:nvPicPr>
          <p:cNvPr id="183" name="Google Shape;183;p22"/>
          <p:cNvPicPr preferRelativeResize="0"/>
          <p:nvPr/>
        </p:nvPicPr>
        <p:blipFill>
          <a:blip r:embed="rId3">
            <a:alphaModFix/>
          </a:blip>
          <a:stretch>
            <a:fillRect/>
          </a:stretch>
        </p:blipFill>
        <p:spPr>
          <a:xfrm>
            <a:off x="7259450" y="3170350"/>
            <a:ext cx="1376325" cy="13763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23"/>
          <p:cNvSpPr txBox="1">
            <a:spLocks noGrp="1"/>
          </p:cNvSpPr>
          <p:nvPr>
            <p:ph type="title"/>
          </p:nvPr>
        </p:nvSpPr>
        <p:spPr>
          <a:xfrm>
            <a:off x="311700" y="5974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Perfil profesional del egresado</a:t>
            </a:r>
            <a:endParaRPr/>
          </a:p>
        </p:txBody>
      </p:sp>
      <p:sp>
        <p:nvSpPr>
          <p:cNvPr id="189" name="Google Shape;189;p23"/>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s" b="1" dirty="0"/>
              <a:t>Esto y más aprendimos juntos a lo largo de nuestra cursada.</a:t>
            </a:r>
            <a:endParaRPr b="1" dirty="0"/>
          </a:p>
          <a:p>
            <a:pPr marL="0" lvl="0" indent="0" algn="l" rtl="0">
              <a:spcBef>
                <a:spcPts val="1200"/>
              </a:spcBef>
              <a:spcAft>
                <a:spcPts val="0"/>
              </a:spcAft>
              <a:buNone/>
            </a:pPr>
            <a:endParaRPr dirty="0"/>
          </a:p>
          <a:p>
            <a:pPr marL="457200" lvl="0" indent="-317500" algn="l" rtl="0">
              <a:spcBef>
                <a:spcPts val="1200"/>
              </a:spcBef>
              <a:spcAft>
                <a:spcPts val="0"/>
              </a:spcAft>
              <a:buSzPts val="1400"/>
              <a:buChar char="●"/>
            </a:pPr>
            <a:r>
              <a:rPr lang="es" dirty="0"/>
              <a:t>Desarrollar un sitio web.</a:t>
            </a:r>
            <a:endParaRPr dirty="0"/>
          </a:p>
          <a:p>
            <a:pPr marL="457200" lvl="0" indent="-317500" algn="l" rtl="0">
              <a:spcBef>
                <a:spcPts val="0"/>
              </a:spcBef>
              <a:spcAft>
                <a:spcPts val="0"/>
              </a:spcAft>
              <a:buSzPts val="1400"/>
              <a:buChar char="●"/>
            </a:pPr>
            <a:r>
              <a:rPr lang="es" dirty="0"/>
              <a:t>Maquetar una web con HTML y CSS, siguiendo las mejores prácticas.</a:t>
            </a:r>
            <a:endParaRPr dirty="0"/>
          </a:p>
          <a:p>
            <a:pPr marL="457200" lvl="0" indent="-317500" algn="l" rtl="0">
              <a:spcBef>
                <a:spcPts val="0"/>
              </a:spcBef>
              <a:spcAft>
                <a:spcPts val="0"/>
              </a:spcAft>
              <a:buSzPts val="1400"/>
              <a:buChar char="●"/>
            </a:pPr>
            <a:r>
              <a:rPr lang="es" dirty="0"/>
              <a:t>Trabajar con Bootstrap.</a:t>
            </a:r>
            <a:endParaRPr dirty="0"/>
          </a:p>
          <a:p>
            <a:pPr marL="457200" lvl="0" indent="-317500" algn="l" rtl="0">
              <a:spcBef>
                <a:spcPts val="0"/>
              </a:spcBef>
              <a:spcAft>
                <a:spcPts val="0"/>
              </a:spcAft>
              <a:buSzPts val="1400"/>
              <a:buChar char="●"/>
            </a:pPr>
            <a:r>
              <a:rPr lang="es" dirty="0"/>
              <a:t>Versionar tú código con GIT y GitHub.</a:t>
            </a:r>
            <a:endParaRPr dirty="0"/>
          </a:p>
          <a:p>
            <a:pPr marL="457200" lvl="0" indent="-317500" algn="l" rtl="0">
              <a:spcBef>
                <a:spcPts val="0"/>
              </a:spcBef>
              <a:spcAft>
                <a:spcPts val="0"/>
              </a:spcAft>
              <a:buSzPts val="1400"/>
              <a:buChar char="●"/>
            </a:pPr>
            <a:r>
              <a:rPr lang="es" dirty="0"/>
              <a:t>Subir tu web a un servidor.</a:t>
            </a:r>
            <a:endParaRPr dirty="0"/>
          </a:p>
          <a:p>
            <a:pPr marL="0" lvl="0" indent="0" algn="l" rtl="0">
              <a:spcBef>
                <a:spcPts val="1200"/>
              </a:spcBef>
              <a:spcAft>
                <a:spcPts val="1200"/>
              </a:spcAft>
              <a:buNone/>
            </a:pPr>
            <a:endParaRPr dirty="0"/>
          </a:p>
        </p:txBody>
      </p:sp>
      <p:sp>
        <p:nvSpPr>
          <p:cNvPr id="190" name="Google Shape;190;p23"/>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dirty="0"/>
          </a:p>
          <a:p>
            <a:pPr marL="0" lvl="0" indent="0" algn="l" rtl="0">
              <a:spcBef>
                <a:spcPts val="1200"/>
              </a:spcBef>
              <a:spcAft>
                <a:spcPts val="0"/>
              </a:spcAft>
              <a:buNone/>
            </a:pPr>
            <a:endParaRPr dirty="0"/>
          </a:p>
          <a:p>
            <a:pPr marL="0" lvl="0" indent="0" algn="l" rtl="0">
              <a:spcBef>
                <a:spcPts val="1200"/>
              </a:spcBef>
              <a:spcAft>
                <a:spcPts val="0"/>
              </a:spcAft>
              <a:buNone/>
            </a:pPr>
            <a:endParaRPr dirty="0"/>
          </a:p>
          <a:p>
            <a:pPr marL="457200" lvl="0" indent="-317500" algn="l" rtl="0">
              <a:spcBef>
                <a:spcPts val="1200"/>
              </a:spcBef>
              <a:spcAft>
                <a:spcPts val="0"/>
              </a:spcAft>
              <a:buSzPts val="1400"/>
              <a:buChar char="●"/>
            </a:pPr>
            <a:r>
              <a:rPr lang="es" dirty="0"/>
              <a:t>Crear páginas web interactivas.</a:t>
            </a:r>
            <a:endParaRPr dirty="0"/>
          </a:p>
          <a:p>
            <a:pPr marL="457200" lvl="0" indent="-317500" algn="l" rtl="0">
              <a:spcBef>
                <a:spcPts val="0"/>
              </a:spcBef>
              <a:spcAft>
                <a:spcPts val="0"/>
              </a:spcAft>
              <a:buSzPts val="1400"/>
              <a:buChar char="●"/>
            </a:pPr>
            <a:r>
              <a:rPr lang="es" dirty="0"/>
              <a:t>Almacenar de forma local datos generados por el usuario.</a:t>
            </a:r>
            <a:endParaRPr dirty="0"/>
          </a:p>
          <a:p>
            <a:pPr marL="457200" lvl="0" indent="-317500" algn="l" rtl="0">
              <a:spcBef>
                <a:spcPts val="0"/>
              </a:spcBef>
              <a:spcAft>
                <a:spcPts val="0"/>
              </a:spcAft>
              <a:buSzPts val="1400"/>
              <a:buChar char="●"/>
            </a:pPr>
            <a:r>
              <a:rPr lang="es" dirty="0"/>
              <a:t>Construir soluciones cuyo frontend se pueda comunicar con un backend a través de un servicio.</a:t>
            </a:r>
            <a:endParaRPr dirty="0"/>
          </a:p>
          <a:p>
            <a:pPr marL="457200" lvl="0" indent="-317500" algn="l" rtl="0">
              <a:spcBef>
                <a:spcPts val="0"/>
              </a:spcBef>
              <a:spcAft>
                <a:spcPts val="0"/>
              </a:spcAft>
              <a:buSzPts val="1400"/>
              <a:buChar char="●"/>
            </a:pPr>
            <a:r>
              <a:rPr lang="es" dirty="0"/>
              <a:t>Consumir una API REST.</a:t>
            </a:r>
            <a:endParaRPr dirty="0"/>
          </a:p>
        </p:txBody>
      </p:sp>
      <p:pic>
        <p:nvPicPr>
          <p:cNvPr id="191" name="Google Shape;191;p23"/>
          <p:cNvPicPr preferRelativeResize="0"/>
          <p:nvPr/>
        </p:nvPicPr>
        <p:blipFill>
          <a:blip r:embed="rId3">
            <a:alphaModFix/>
          </a:blip>
          <a:stretch>
            <a:fillRect/>
          </a:stretch>
        </p:blipFill>
        <p:spPr>
          <a:xfrm>
            <a:off x="522300" y="1815169"/>
            <a:ext cx="352941" cy="360000"/>
          </a:xfrm>
          <a:prstGeom prst="rect">
            <a:avLst/>
          </a:prstGeom>
          <a:noFill/>
          <a:ln>
            <a:noFill/>
          </a:ln>
        </p:spPr>
      </p:pic>
      <p:pic>
        <p:nvPicPr>
          <p:cNvPr id="192" name="Google Shape;192;p23"/>
          <p:cNvPicPr preferRelativeResize="0"/>
          <p:nvPr/>
        </p:nvPicPr>
        <p:blipFill>
          <a:blip r:embed="rId4">
            <a:alphaModFix/>
          </a:blip>
          <a:stretch>
            <a:fillRect/>
          </a:stretch>
        </p:blipFill>
        <p:spPr>
          <a:xfrm>
            <a:off x="984455" y="1815169"/>
            <a:ext cx="313043" cy="360000"/>
          </a:xfrm>
          <a:prstGeom prst="rect">
            <a:avLst/>
          </a:prstGeom>
          <a:noFill/>
          <a:ln>
            <a:noFill/>
          </a:ln>
        </p:spPr>
      </p:pic>
      <p:pic>
        <p:nvPicPr>
          <p:cNvPr id="193" name="Google Shape;193;p23"/>
          <p:cNvPicPr preferRelativeResize="0"/>
          <p:nvPr/>
        </p:nvPicPr>
        <p:blipFill>
          <a:blip r:embed="rId5">
            <a:alphaModFix/>
          </a:blip>
          <a:stretch>
            <a:fillRect/>
          </a:stretch>
        </p:blipFill>
        <p:spPr>
          <a:xfrm>
            <a:off x="1406712" y="1815169"/>
            <a:ext cx="435224" cy="360000"/>
          </a:xfrm>
          <a:prstGeom prst="rect">
            <a:avLst/>
          </a:prstGeom>
          <a:noFill/>
          <a:ln>
            <a:noFill/>
          </a:ln>
        </p:spPr>
      </p:pic>
      <p:pic>
        <p:nvPicPr>
          <p:cNvPr id="194" name="Google Shape;194;p23"/>
          <p:cNvPicPr preferRelativeResize="0"/>
          <p:nvPr/>
        </p:nvPicPr>
        <p:blipFill>
          <a:blip r:embed="rId6">
            <a:alphaModFix/>
          </a:blip>
          <a:stretch>
            <a:fillRect/>
          </a:stretch>
        </p:blipFill>
        <p:spPr>
          <a:xfrm>
            <a:off x="5074200" y="1815175"/>
            <a:ext cx="360000" cy="360000"/>
          </a:xfrm>
          <a:prstGeom prst="rect">
            <a:avLst/>
          </a:prstGeom>
          <a:noFill/>
          <a:ln>
            <a:noFill/>
          </a:ln>
        </p:spPr>
      </p:pic>
      <p:pic>
        <p:nvPicPr>
          <p:cNvPr id="196" name="Google Shape;196;p23"/>
          <p:cNvPicPr preferRelativeResize="0"/>
          <p:nvPr/>
        </p:nvPicPr>
        <p:blipFill>
          <a:blip r:embed="rId7">
            <a:alphaModFix/>
          </a:blip>
          <a:stretch>
            <a:fillRect/>
          </a:stretch>
        </p:blipFill>
        <p:spPr>
          <a:xfrm>
            <a:off x="1951150" y="1815169"/>
            <a:ext cx="354346" cy="3600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24"/>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Clr>
                <a:schemeClr val="dk1"/>
              </a:buClr>
              <a:buSzPts val="1100"/>
              <a:buFont typeface="Arial"/>
              <a:buNone/>
            </a:pPr>
            <a:r>
              <a:rPr lang="es"/>
              <a:t>Con lo aprendido hasta ese momento pudiste construir tu proyecto web.</a:t>
            </a:r>
            <a:endParaRPr/>
          </a:p>
          <a:p>
            <a:pPr marL="0" lvl="0" indent="0" algn="l" rtl="0">
              <a:spcBef>
                <a:spcPts val="1200"/>
              </a:spcBef>
              <a:spcAft>
                <a:spcPts val="0"/>
              </a:spcAft>
              <a:buNone/>
            </a:pPr>
            <a:r>
              <a:rPr lang="es"/>
              <a:t>Desarrollaste un sitio web responsive, atendiendo también cuestiones de diseño y estética y que sean visualmente prolijos y atractivos. Todo esto llevado adelante aplicando las mejores prácticas en desarrollo web, utilizando HTML, CSS y Javascript.</a:t>
            </a:r>
            <a:endParaRPr/>
          </a:p>
          <a:p>
            <a:pPr marL="0" lvl="0" indent="0" algn="l" rtl="0">
              <a:spcBef>
                <a:spcPts val="1200"/>
              </a:spcBef>
              <a:spcAft>
                <a:spcPts val="1200"/>
              </a:spcAft>
              <a:buNone/>
            </a:pPr>
            <a:r>
              <a:rPr lang="es"/>
              <a:t>Ahora vas a poder incluirlo en tu portfolio profesional.</a:t>
            </a:r>
            <a:endParaRPr/>
          </a:p>
        </p:txBody>
      </p:sp>
      <p:sp>
        <p:nvSpPr>
          <p:cNvPr id="202" name="Google Shape;202;p24"/>
          <p:cNvSpPr txBox="1">
            <a:spLocks noGrp="1"/>
          </p:cNvSpPr>
          <p:nvPr>
            <p:ph type="title"/>
          </p:nvPr>
        </p:nvSpPr>
        <p:spPr>
          <a:xfrm>
            <a:off x="311700" y="5974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Perfil profesional del egresado</a:t>
            </a:r>
            <a:endParaRPr/>
          </a:p>
        </p:txBody>
      </p:sp>
      <p:pic>
        <p:nvPicPr>
          <p:cNvPr id="204" name="Google Shape;204;p24"/>
          <p:cNvPicPr preferRelativeResize="0"/>
          <p:nvPr/>
        </p:nvPicPr>
        <p:blipFill>
          <a:blip r:embed="rId3">
            <a:alphaModFix/>
          </a:blip>
          <a:stretch>
            <a:fillRect/>
          </a:stretch>
        </p:blipFill>
        <p:spPr>
          <a:xfrm>
            <a:off x="4832400" y="1170125"/>
            <a:ext cx="3999901" cy="2999945"/>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1569</Words>
  <Application>Microsoft Office PowerPoint</Application>
  <PresentationFormat>On-screen Show (16:9)</PresentationFormat>
  <Paragraphs>141</Paragraphs>
  <Slides>25</Slides>
  <Notes>25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25</vt:i4>
      </vt:variant>
    </vt:vector>
  </HeadingPairs>
  <TitlesOfParts>
    <vt:vector size="30" baseType="lpstr">
      <vt:lpstr>Montserrat SemiBold</vt:lpstr>
      <vt:lpstr>Montserrat</vt:lpstr>
      <vt:lpstr>Arial</vt:lpstr>
      <vt:lpstr>Montserrat Medium</vt:lpstr>
      <vt:lpstr>Simple Light</vt:lpstr>
      <vt:lpstr>FULL STACK PYTHON Última clase</vt:lpstr>
      <vt:lpstr>Les damos la bienvenida</vt:lpstr>
      <vt:lpstr>Clase 37</vt:lpstr>
      <vt:lpstr>¡Te felicitamos por haber llegado al final del curso!</vt:lpstr>
      <vt:lpstr>Recomendaciones EFI</vt:lpstr>
      <vt:lpstr>Diploma</vt:lpstr>
      <vt:lpstr>Diploma</vt:lpstr>
      <vt:lpstr>Perfil profesional del egresado</vt:lpstr>
      <vt:lpstr>Perfil profesional del egresado</vt:lpstr>
      <vt:lpstr>Perfil profesional del egresado</vt:lpstr>
      <vt:lpstr>Perfil profesional del egresado</vt:lpstr>
      <vt:lpstr>Próximos pasos</vt:lpstr>
      <vt:lpstr>¿Cómo continuamos?</vt:lpstr>
      <vt:lpstr>Oferta de cursos de Codo a Codo</vt:lpstr>
      <vt:lpstr>Más información</vt:lpstr>
      <vt:lpstr>¿Qué es Oportunidades Laborales?</vt:lpstr>
      <vt:lpstr>¿Qué buscan los reclutadores?</vt:lpstr>
      <vt:lpstr>El Poder del Portfolio en la Industria IT</vt:lpstr>
      <vt:lpstr>Albert Einstein</vt:lpstr>
      <vt:lpstr>Retrospectiva</vt:lpstr>
      <vt:lpstr>Encuesta final de cursada</vt:lpstr>
      <vt:lpstr>Momento selfie</vt:lpstr>
      <vt:lpstr>No te olvides de dar el presente</vt:lpstr>
      <vt:lpstr>Recordá:  Realizar la Encuesta de fin de cursada. Tu feedback es muy importante para nosotros.  Todo en el Aula Virtual.</vt:lpstr>
      <vt:lpstr>Gracias por ser parte de esta increíble comunidad de aprendizaje. ¡Nos vemos en el próximo curso!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FULL STACK PYTHON Última clase</dc:title>
  <cp:lastModifiedBy>Alejandro Hunt</cp:lastModifiedBy>
  <cp:revision>1</cp:revision>
  <dcterms:modified xsi:type="dcterms:W3CDTF">2024-07-12T20:39:20Z</dcterms:modified>
</cp:coreProperties>
</file>